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3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9" r:id="rId2"/>
    <p:sldMasterId id="2147483709" r:id="rId3"/>
    <p:sldMasterId id="2147483743" r:id="rId4"/>
  </p:sldMasterIdLst>
  <p:notesMasterIdLst>
    <p:notesMasterId r:id="rId29"/>
  </p:notesMasterIdLst>
  <p:sldIdLst>
    <p:sldId id="257" r:id="rId5"/>
    <p:sldId id="2147376564" r:id="rId6"/>
    <p:sldId id="2147376481" r:id="rId7"/>
    <p:sldId id="2147376565" r:id="rId8"/>
    <p:sldId id="2147376589" r:id="rId9"/>
    <p:sldId id="2147376590" r:id="rId10"/>
    <p:sldId id="2147376591" r:id="rId11"/>
    <p:sldId id="2147376592" r:id="rId12"/>
    <p:sldId id="2147376558" r:id="rId13"/>
    <p:sldId id="2147376593" r:id="rId14"/>
    <p:sldId id="2147376529" r:id="rId15"/>
    <p:sldId id="261" r:id="rId16"/>
    <p:sldId id="2147376556" r:id="rId17"/>
    <p:sldId id="2147376561" r:id="rId18"/>
    <p:sldId id="2147376594" r:id="rId19"/>
    <p:sldId id="2147376598" r:id="rId20"/>
    <p:sldId id="275" r:id="rId21"/>
    <p:sldId id="2147376568" r:id="rId22"/>
    <p:sldId id="2147376569" r:id="rId23"/>
    <p:sldId id="2147376599" r:id="rId24"/>
    <p:sldId id="2147376600" r:id="rId25"/>
    <p:sldId id="2147376601" r:id="rId26"/>
    <p:sldId id="2147376597" r:id="rId27"/>
    <p:sldId id="2147376530" r:id="rId2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6EC912-7115-9E10-3D1C-54F4E207BEE2}" v="20" dt="2026-10-01T21:18:39.188"/>
    <p1510:client id="{7121AE27-69A3-45EA-BE32-032EEFD9C15E}" v="24" dt="2026-10-02T16:22:08.0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Camilo Becerra Manrique" userId="S::1052392160@ccb.org.co::ae94f5d2-14ca-428c-b935-c7b7f8e45812" providerId="AD" clId="Web-{276EC912-7115-9E10-3D1C-54F4E207BEE2}"/>
    <pc:docChg chg="modSld">
      <pc:chgData name="Daniel Camilo Becerra Manrique" userId="S::1052392160@ccb.org.co::ae94f5d2-14ca-428c-b935-c7b7f8e45812" providerId="AD" clId="Web-{276EC912-7115-9E10-3D1C-54F4E207BEE2}" dt="2026-10-01T21:18:37.579" v="18" actId="20577"/>
      <pc:docMkLst>
        <pc:docMk/>
      </pc:docMkLst>
      <pc:sldChg chg="modSp">
        <pc:chgData name="Daniel Camilo Becerra Manrique" userId="S::1052392160@ccb.org.co::ae94f5d2-14ca-428c-b935-c7b7f8e45812" providerId="AD" clId="Web-{276EC912-7115-9E10-3D1C-54F4E207BEE2}" dt="2026-10-01T21:18:37.579" v="18" actId="20577"/>
        <pc:sldMkLst>
          <pc:docMk/>
          <pc:sldMk cId="1834779540" sldId="2147376558"/>
        </pc:sldMkLst>
        <pc:spChg chg="mod">
          <ac:chgData name="Daniel Camilo Becerra Manrique" userId="S::1052392160@ccb.org.co::ae94f5d2-14ca-428c-b935-c7b7f8e45812" providerId="AD" clId="Web-{276EC912-7115-9E10-3D1C-54F4E207BEE2}" dt="2026-10-01T21:18:37.579" v="18" actId="20577"/>
          <ac:spMkLst>
            <pc:docMk/>
            <pc:sldMk cId="1834779540" sldId="2147376558"/>
            <ac:spMk id="9" creationId="{A48C701F-103D-56EC-7DA1-E28D5659CB9C}"/>
          </ac:spMkLst>
        </pc:spChg>
      </pc:sldChg>
    </pc:docChg>
  </pc:docChgLst>
  <pc:docChgLst>
    <pc:chgData name="Daniel Camilo Becerra Manrique" userId="ae94f5d2-14ca-428c-b935-c7b7f8e45812" providerId="ADAL" clId="{AC77BFF8-A93C-4ED9-9F87-846DE710FB9F}"/>
    <pc:docChg chg="undo custSel modSld modMainMaster">
      <pc:chgData name="Daniel Camilo Becerra Manrique" userId="ae94f5d2-14ca-428c-b935-c7b7f8e45812" providerId="ADAL" clId="{AC77BFF8-A93C-4ED9-9F87-846DE710FB9F}" dt="2026-10-02T16:22:08.029" v="25" actId="22"/>
      <pc:docMkLst>
        <pc:docMk/>
      </pc:docMkLst>
      <pc:sldChg chg="addSp delSp mod">
        <pc:chgData name="Daniel Camilo Becerra Manrique" userId="ae94f5d2-14ca-428c-b935-c7b7f8e45812" providerId="ADAL" clId="{AC77BFF8-A93C-4ED9-9F87-846DE710FB9F}" dt="2026-10-02T16:20:41.216" v="14" actId="22"/>
        <pc:sldMkLst>
          <pc:docMk/>
          <pc:sldMk cId="4089174871" sldId="257"/>
        </pc:sldMkLst>
        <pc:picChg chg="add del">
          <ac:chgData name="Daniel Camilo Becerra Manrique" userId="ae94f5d2-14ca-428c-b935-c7b7f8e45812" providerId="ADAL" clId="{AC77BFF8-A93C-4ED9-9F87-846DE710FB9F}" dt="2026-10-02T16:20:41.216" v="14" actId="22"/>
          <ac:picMkLst>
            <pc:docMk/>
            <pc:sldMk cId="4089174871" sldId="257"/>
            <ac:picMk id="4" creationId="{3F5B7E73-268B-0112-E7D2-B6A038C0CD9F}"/>
          </ac:picMkLst>
        </pc:picChg>
        <pc:picChg chg="del">
          <ac:chgData name="Daniel Camilo Becerra Manrique" userId="ae94f5d2-14ca-428c-b935-c7b7f8e45812" providerId="ADAL" clId="{AC77BFF8-A93C-4ED9-9F87-846DE710FB9F}" dt="2026-10-02T16:19:41.758" v="0" actId="478"/>
          <ac:picMkLst>
            <pc:docMk/>
            <pc:sldMk cId="4089174871" sldId="257"/>
            <ac:picMk id="6" creationId="{3D6B795D-443D-429A-7EE6-E531C7924B84}"/>
          </ac:picMkLst>
        </pc:picChg>
      </pc:sldChg>
      <pc:sldChg chg="addSp delSp modSp mod">
        <pc:chgData name="Daniel Camilo Becerra Manrique" userId="ae94f5d2-14ca-428c-b935-c7b7f8e45812" providerId="ADAL" clId="{AC77BFF8-A93C-4ED9-9F87-846DE710FB9F}" dt="2026-10-02T16:20:17.041" v="12"/>
        <pc:sldMkLst>
          <pc:docMk/>
          <pc:sldMk cId="0" sldId="2147376481"/>
        </pc:sldMkLst>
        <pc:spChg chg="add del mod">
          <ac:chgData name="Daniel Camilo Becerra Manrique" userId="ae94f5d2-14ca-428c-b935-c7b7f8e45812" providerId="ADAL" clId="{AC77BFF8-A93C-4ED9-9F87-846DE710FB9F}" dt="2026-10-02T16:20:17.041" v="12"/>
          <ac:spMkLst>
            <pc:docMk/>
            <pc:sldMk cId="0" sldId="2147376481"/>
            <ac:spMk id="3" creationId="{82C278DF-7FB4-AB85-49D6-BB56A0BB5D34}"/>
          </ac:spMkLst>
        </pc:spChg>
      </pc:sldChg>
      <pc:sldChg chg="addSp delSp modSp mod">
        <pc:chgData name="Daniel Camilo Becerra Manrique" userId="ae94f5d2-14ca-428c-b935-c7b7f8e45812" providerId="ADAL" clId="{AC77BFF8-A93C-4ED9-9F87-846DE710FB9F}" dt="2026-10-02T16:22:08.029" v="25" actId="22"/>
        <pc:sldMkLst>
          <pc:docMk/>
          <pc:sldMk cId="3849915483" sldId="2147376530"/>
        </pc:sldMkLst>
        <pc:spChg chg="ord">
          <ac:chgData name="Daniel Camilo Becerra Manrique" userId="ae94f5d2-14ca-428c-b935-c7b7f8e45812" providerId="ADAL" clId="{AC77BFF8-A93C-4ED9-9F87-846DE710FB9F}" dt="2026-10-02T16:22:03.262" v="24" actId="167"/>
          <ac:spMkLst>
            <pc:docMk/>
            <pc:sldMk cId="3849915483" sldId="2147376530"/>
            <ac:spMk id="3" creationId="{748350B5-DBCC-B1C6-5F4A-B1FC45ABA5DB}"/>
          </ac:spMkLst>
        </pc:spChg>
        <pc:picChg chg="del">
          <ac:chgData name="Daniel Camilo Becerra Manrique" userId="ae94f5d2-14ca-428c-b935-c7b7f8e45812" providerId="ADAL" clId="{AC77BFF8-A93C-4ED9-9F87-846DE710FB9F}" dt="2026-10-02T16:21:48.239" v="23" actId="478"/>
          <ac:picMkLst>
            <pc:docMk/>
            <pc:sldMk cId="3849915483" sldId="2147376530"/>
            <ac:picMk id="5" creationId="{8C46E31A-0F02-863F-C7C4-61B1340E4EEA}"/>
          </ac:picMkLst>
        </pc:picChg>
        <pc:picChg chg="add">
          <ac:chgData name="Daniel Camilo Becerra Manrique" userId="ae94f5d2-14ca-428c-b935-c7b7f8e45812" providerId="ADAL" clId="{AC77BFF8-A93C-4ED9-9F87-846DE710FB9F}" dt="2026-10-02T16:22:08.029" v="25" actId="22"/>
          <ac:picMkLst>
            <pc:docMk/>
            <pc:sldMk cId="3849915483" sldId="2147376530"/>
            <ac:picMk id="6" creationId="{990CAC21-0EBE-DB5D-9B7B-CADB4410E99F}"/>
          </ac:picMkLst>
        </pc:picChg>
      </pc:sldChg>
      <pc:sldMasterChg chg="modSldLayout">
        <pc:chgData name="Daniel Camilo Becerra Manrique" userId="ae94f5d2-14ca-428c-b935-c7b7f8e45812" providerId="ADAL" clId="{AC77BFF8-A93C-4ED9-9F87-846DE710FB9F}" dt="2026-10-02T16:20:45.560" v="15" actId="22"/>
        <pc:sldMasterMkLst>
          <pc:docMk/>
          <pc:sldMasterMk cId="3922221417" sldId="2147483660"/>
        </pc:sldMasterMkLst>
        <pc:sldLayoutChg chg="addSp mod">
          <pc:chgData name="Daniel Camilo Becerra Manrique" userId="ae94f5d2-14ca-428c-b935-c7b7f8e45812" providerId="ADAL" clId="{AC77BFF8-A93C-4ED9-9F87-846DE710FB9F}" dt="2026-10-02T16:20:45.560" v="15" actId="22"/>
          <pc:sldLayoutMkLst>
            <pc:docMk/>
            <pc:sldMasterMk cId="3922221417" sldId="2147483660"/>
            <pc:sldLayoutMk cId="2927692508" sldId="2147483662"/>
          </pc:sldLayoutMkLst>
          <pc:picChg chg="add">
            <ac:chgData name="Daniel Camilo Becerra Manrique" userId="ae94f5d2-14ca-428c-b935-c7b7f8e45812" providerId="ADAL" clId="{AC77BFF8-A93C-4ED9-9F87-846DE710FB9F}" dt="2026-10-02T16:20:45.560" v="15" actId="22"/>
            <ac:picMkLst>
              <pc:docMk/>
              <pc:sldMasterMk cId="3922221417" sldId="2147483660"/>
              <pc:sldLayoutMk cId="2927692508" sldId="2147483662"/>
              <ac:picMk id="5" creationId="{EB3561C7-C37C-9FF9-E9BE-838D3E24E524}"/>
            </ac:picMkLst>
          </pc:picChg>
        </pc:sldLayoutChg>
      </pc:sldMasterChg>
      <pc:sldMasterChg chg="modSldLayout">
        <pc:chgData name="Daniel Camilo Becerra Manrique" userId="ae94f5d2-14ca-428c-b935-c7b7f8e45812" providerId="ADAL" clId="{AC77BFF8-A93C-4ED9-9F87-846DE710FB9F}" dt="2026-10-02T16:21:15.327" v="19" actId="22"/>
        <pc:sldMasterMkLst>
          <pc:docMk/>
          <pc:sldMasterMk cId="1885809634" sldId="2147483679"/>
        </pc:sldMasterMkLst>
        <pc:sldLayoutChg chg="addSp delSp mod">
          <pc:chgData name="Daniel Camilo Becerra Manrique" userId="ae94f5d2-14ca-428c-b935-c7b7f8e45812" providerId="ADAL" clId="{AC77BFF8-A93C-4ED9-9F87-846DE710FB9F}" dt="2026-10-02T16:21:15.327" v="19" actId="22"/>
          <pc:sldLayoutMkLst>
            <pc:docMk/>
            <pc:sldMasterMk cId="1885809634" sldId="2147483679"/>
            <pc:sldLayoutMk cId="1447696695" sldId="2147483680"/>
          </pc:sldLayoutMkLst>
          <pc:picChg chg="del">
            <ac:chgData name="Daniel Camilo Becerra Manrique" userId="ae94f5d2-14ca-428c-b935-c7b7f8e45812" providerId="ADAL" clId="{AC77BFF8-A93C-4ED9-9F87-846DE710FB9F}" dt="2026-10-02T16:21:13.786" v="18" actId="478"/>
            <ac:picMkLst>
              <pc:docMk/>
              <pc:sldMasterMk cId="1885809634" sldId="2147483679"/>
              <pc:sldLayoutMk cId="1447696695" sldId="2147483680"/>
              <ac:picMk id="3" creationId="{63F0BC4E-CB06-9C79-A981-55C99E448276}"/>
            </ac:picMkLst>
          </pc:picChg>
          <pc:picChg chg="add">
            <ac:chgData name="Daniel Camilo Becerra Manrique" userId="ae94f5d2-14ca-428c-b935-c7b7f8e45812" providerId="ADAL" clId="{AC77BFF8-A93C-4ED9-9F87-846DE710FB9F}" dt="2026-10-02T16:21:15.327" v="19" actId="22"/>
            <ac:picMkLst>
              <pc:docMk/>
              <pc:sldMasterMk cId="1885809634" sldId="2147483679"/>
              <pc:sldLayoutMk cId="1447696695" sldId="2147483680"/>
              <ac:picMk id="4" creationId="{6BF3F175-1B81-B209-E4D3-F4D9C82007E5}"/>
            </ac:picMkLst>
          </pc:picChg>
        </pc:sldLayoutChg>
        <pc:sldLayoutChg chg="addSp delSp modSp mod">
          <pc:chgData name="Daniel Camilo Becerra Manrique" userId="ae94f5d2-14ca-428c-b935-c7b7f8e45812" providerId="ADAL" clId="{AC77BFF8-A93C-4ED9-9F87-846DE710FB9F}" dt="2026-10-02T16:20:11.020" v="9" actId="1076"/>
          <pc:sldLayoutMkLst>
            <pc:docMk/>
            <pc:sldMasterMk cId="1885809634" sldId="2147483679"/>
            <pc:sldLayoutMk cId="379163842" sldId="2147483681"/>
          </pc:sldLayoutMkLst>
          <pc:picChg chg="add mod">
            <ac:chgData name="Daniel Camilo Becerra Manrique" userId="ae94f5d2-14ca-428c-b935-c7b7f8e45812" providerId="ADAL" clId="{AC77BFF8-A93C-4ED9-9F87-846DE710FB9F}" dt="2026-10-02T16:20:11.020" v="9" actId="1076"/>
            <ac:picMkLst>
              <pc:docMk/>
              <pc:sldMasterMk cId="1885809634" sldId="2147483679"/>
              <pc:sldLayoutMk cId="379163842" sldId="2147483681"/>
              <ac:picMk id="5" creationId="{2D418B1F-CA7B-563F-ED21-C6E201781FEA}"/>
            </ac:picMkLst>
          </pc:picChg>
          <pc:picChg chg="del">
            <ac:chgData name="Daniel Camilo Becerra Manrique" userId="ae94f5d2-14ca-428c-b935-c7b7f8e45812" providerId="ADAL" clId="{AC77BFF8-A93C-4ED9-9F87-846DE710FB9F}" dt="2026-10-02T16:20:08.325" v="8" actId="478"/>
            <ac:picMkLst>
              <pc:docMk/>
              <pc:sldMasterMk cId="1885809634" sldId="2147483679"/>
              <pc:sldLayoutMk cId="379163842" sldId="2147483681"/>
              <ac:picMk id="6" creationId="{176B0824-1D8B-1F92-3057-BEC6F3AC098C}"/>
            </ac:picMkLst>
          </pc:picChg>
        </pc:sldLayoutChg>
      </pc:sldMasterChg>
      <pc:sldMasterChg chg="modSldLayout">
        <pc:chgData name="Daniel Camilo Becerra Manrique" userId="ae94f5d2-14ca-428c-b935-c7b7f8e45812" providerId="ADAL" clId="{AC77BFF8-A93C-4ED9-9F87-846DE710FB9F}" dt="2026-10-02T16:21:27.505" v="21" actId="22"/>
        <pc:sldMasterMkLst>
          <pc:docMk/>
          <pc:sldMasterMk cId="3698030683" sldId="2147483709"/>
        </pc:sldMasterMkLst>
        <pc:sldLayoutChg chg="addSp delSp mod">
          <pc:chgData name="Daniel Camilo Becerra Manrique" userId="ae94f5d2-14ca-428c-b935-c7b7f8e45812" providerId="ADAL" clId="{AC77BFF8-A93C-4ED9-9F87-846DE710FB9F}" dt="2026-10-02T16:21:01.117" v="17" actId="22"/>
          <pc:sldLayoutMkLst>
            <pc:docMk/>
            <pc:sldMasterMk cId="3698030683" sldId="2147483709"/>
            <pc:sldLayoutMk cId="332607127" sldId="2147483710"/>
          </pc:sldLayoutMkLst>
          <pc:picChg chg="del">
            <ac:chgData name="Daniel Camilo Becerra Manrique" userId="ae94f5d2-14ca-428c-b935-c7b7f8e45812" providerId="ADAL" clId="{AC77BFF8-A93C-4ED9-9F87-846DE710FB9F}" dt="2026-10-02T16:21:00.072" v="16" actId="478"/>
            <ac:picMkLst>
              <pc:docMk/>
              <pc:sldMasterMk cId="3698030683" sldId="2147483709"/>
              <pc:sldLayoutMk cId="332607127" sldId="2147483710"/>
              <ac:picMk id="3" creationId="{C1D6685D-6F42-D1EB-7711-F5E40C61E4B5}"/>
            </ac:picMkLst>
          </pc:picChg>
          <pc:picChg chg="add">
            <ac:chgData name="Daniel Camilo Becerra Manrique" userId="ae94f5d2-14ca-428c-b935-c7b7f8e45812" providerId="ADAL" clId="{AC77BFF8-A93C-4ED9-9F87-846DE710FB9F}" dt="2026-10-02T16:21:01.117" v="17" actId="22"/>
            <ac:picMkLst>
              <pc:docMk/>
              <pc:sldMasterMk cId="3698030683" sldId="2147483709"/>
              <pc:sldLayoutMk cId="332607127" sldId="2147483710"/>
              <ac:picMk id="4" creationId="{4ED7E9C3-0D74-50AA-B59E-196F0398C2E8}"/>
            </ac:picMkLst>
          </pc:picChg>
        </pc:sldLayoutChg>
        <pc:sldLayoutChg chg="addSp delSp mod">
          <pc:chgData name="Daniel Camilo Becerra Manrique" userId="ae94f5d2-14ca-428c-b935-c7b7f8e45812" providerId="ADAL" clId="{AC77BFF8-A93C-4ED9-9F87-846DE710FB9F}" dt="2026-10-02T16:21:27.505" v="21" actId="22"/>
          <pc:sldLayoutMkLst>
            <pc:docMk/>
            <pc:sldMasterMk cId="3698030683" sldId="2147483709"/>
            <pc:sldLayoutMk cId="3782900581" sldId="2147483728"/>
          </pc:sldLayoutMkLst>
          <pc:picChg chg="del">
            <ac:chgData name="Daniel Camilo Becerra Manrique" userId="ae94f5d2-14ca-428c-b935-c7b7f8e45812" providerId="ADAL" clId="{AC77BFF8-A93C-4ED9-9F87-846DE710FB9F}" dt="2026-10-02T16:21:26.423" v="20" actId="478"/>
            <ac:picMkLst>
              <pc:docMk/>
              <pc:sldMasterMk cId="3698030683" sldId="2147483709"/>
              <pc:sldLayoutMk cId="3782900581" sldId="2147483728"/>
              <ac:picMk id="5" creationId="{E75D412B-3FAF-EFB0-0CD4-0273C219CAC1}"/>
            </ac:picMkLst>
          </pc:picChg>
          <pc:picChg chg="add">
            <ac:chgData name="Daniel Camilo Becerra Manrique" userId="ae94f5d2-14ca-428c-b935-c7b7f8e45812" providerId="ADAL" clId="{AC77BFF8-A93C-4ED9-9F87-846DE710FB9F}" dt="2026-10-02T16:21:27.505" v="21" actId="22"/>
            <ac:picMkLst>
              <pc:docMk/>
              <pc:sldMasterMk cId="3698030683" sldId="2147483709"/>
              <pc:sldLayoutMk cId="3782900581" sldId="2147483728"/>
              <ac:picMk id="6" creationId="{B978BE73-D100-A3B0-EC03-C30CA05C9C2F}"/>
            </ac:picMkLst>
          </pc:picChg>
        </pc:sldLayoutChg>
      </pc:sldMasterChg>
      <pc:sldMasterChg chg="modSldLayout">
        <pc:chgData name="Daniel Camilo Becerra Manrique" userId="ae94f5d2-14ca-428c-b935-c7b7f8e45812" providerId="ADAL" clId="{AC77BFF8-A93C-4ED9-9F87-846DE710FB9F}" dt="2026-10-02T16:21:37.963" v="22" actId="22"/>
        <pc:sldMasterMkLst>
          <pc:docMk/>
          <pc:sldMasterMk cId="1455241190" sldId="2147483743"/>
        </pc:sldMasterMkLst>
        <pc:sldLayoutChg chg="addSp mod">
          <pc:chgData name="Daniel Camilo Becerra Manrique" userId="ae94f5d2-14ca-428c-b935-c7b7f8e45812" providerId="ADAL" clId="{AC77BFF8-A93C-4ED9-9F87-846DE710FB9F}" dt="2026-10-02T16:21:37.963" v="22" actId="22"/>
          <pc:sldLayoutMkLst>
            <pc:docMk/>
            <pc:sldMasterMk cId="1455241190" sldId="2147483743"/>
            <pc:sldLayoutMk cId="1886917240" sldId="2147483762"/>
          </pc:sldLayoutMkLst>
          <pc:picChg chg="add">
            <ac:chgData name="Daniel Camilo Becerra Manrique" userId="ae94f5d2-14ca-428c-b935-c7b7f8e45812" providerId="ADAL" clId="{AC77BFF8-A93C-4ED9-9F87-846DE710FB9F}" dt="2026-10-02T16:21:37.963" v="22" actId="22"/>
            <ac:picMkLst>
              <pc:docMk/>
              <pc:sldMasterMk cId="1455241190" sldId="2147483743"/>
              <pc:sldLayoutMk cId="1886917240" sldId="2147483762"/>
              <ac:picMk id="5" creationId="{063B1466-BCA3-AC56-7D39-0BB1324CAE3A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7DFD0-AFE1-472A-8C74-D37B22C93ABB}" type="datetimeFigureOut">
              <a:rPr lang="es-CO" smtClean="0"/>
              <a:t>7/10/2026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0C7B5-0B57-4E99-914D-585196F4EB7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2174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Propuesta Estratégica Consolidada CCCAM 2026–2030, portada y alcance del documento.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343433"/>
              </a:solidFill>
              <a:effectLst/>
              <a:uLnTx/>
              <a:uFillTx/>
              <a:latin typeface="Arial  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srgbClr val="343433"/>
              </a:solidFill>
              <a:effectLst/>
              <a:uLnTx/>
              <a:uFillTx/>
              <a:latin typeface="Arial 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713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srgbClr val="343433"/>
              </a:solidFill>
              <a:effectLst/>
              <a:uLnTx/>
              <a:uFillTx/>
              <a:latin typeface="Arial 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474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srgbClr val="343433"/>
              </a:solidFill>
              <a:effectLst/>
              <a:uLnTx/>
              <a:uFillTx/>
              <a:latin typeface="Arial 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865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</a:t>
            </a:r>
            <a:r>
              <a:rPr err="1"/>
              <a:t>Artículo</a:t>
            </a:r>
            <a:r>
              <a:t> 22, </a:t>
            </a:r>
            <a:r>
              <a:rPr err="1"/>
              <a:t>Naturaleza</a:t>
            </a:r>
            <a:r>
              <a:t> y </a:t>
            </a:r>
            <a:r>
              <a:rPr err="1"/>
              <a:t>composición</a:t>
            </a:r>
            <a:r>
              <a:t>, imagen </a:t>
            </a:r>
            <a:r>
              <a:rPr err="1"/>
              <a:t>suministrada</a:t>
            </a:r>
            <a:r>
              <a:t> </a:t>
            </a:r>
            <a:r>
              <a:rPr err="1"/>
              <a:t>por</a:t>
            </a:r>
            <a:r>
              <a:t> el </a:t>
            </a:r>
            <a:r>
              <a:rPr err="1"/>
              <a:t>usuario</a:t>
            </a:r>
            <a:r>
              <a:t>.</a:t>
            </a:r>
          </a:p>
          <a:p>
            <a:r>
              <a:t>- </a:t>
            </a:r>
            <a:r>
              <a:rPr err="1"/>
              <a:t>Propuesta</a:t>
            </a:r>
            <a:r>
              <a:t> </a:t>
            </a:r>
            <a:r>
              <a:rPr err="1"/>
              <a:t>Estratégica</a:t>
            </a:r>
            <a:r>
              <a:t> </a:t>
            </a:r>
            <a:r>
              <a:rPr err="1"/>
              <a:t>Consolidada</a:t>
            </a:r>
            <a:r>
              <a:t> CCCAM 2026–2030, numeral 4.4, para la </a:t>
            </a:r>
            <a:r>
              <a:rPr err="1"/>
              <a:t>denominación</a:t>
            </a:r>
            <a:r>
              <a:t> de las </a:t>
            </a:r>
            <a:r>
              <a:rPr err="1"/>
              <a:t>cinco</a:t>
            </a:r>
            <a:r>
              <a:t> </a:t>
            </a:r>
            <a:r>
              <a:rPr err="1"/>
              <a:t>subregiones</a:t>
            </a:r>
            <a:r>
              <a:t>.</a:t>
            </a:r>
          </a:p>
          <a:p>
            <a:r>
              <a:t>- Sistema visual </a:t>
            </a:r>
            <a:r>
              <a:rPr err="1"/>
              <a:t>heredado</a:t>
            </a:r>
            <a:r>
              <a:t> de Presentacion_General_CCCAM_2026_2030_Actualizada.pptx y del Manual de Marca CCCAM.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343433"/>
              </a:solidFill>
              <a:effectLst/>
              <a:uLnTx/>
              <a:uFillTx/>
              <a:latin typeface="Arial  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srgbClr val="343433"/>
              </a:solidFill>
              <a:effectLst/>
              <a:uLnTx/>
              <a:uFillTx/>
              <a:latin typeface="Arial 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8854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Propuesta estratégica consolidada del CCCAM, 05 de agosto de 2026.</a:t>
            </a:r>
          </a:p>
          <a:p>
            <a:r>
              <a:t>- Sistema visual heredado de Presentacion_Institucional_CCCAM_2026_2030.pptx.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343433"/>
              </a:solidFill>
              <a:effectLst/>
              <a:uLnTx/>
              <a:uFillTx/>
              <a:latin typeface="Arial  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Propuesta Estratégica Consolidada CCCAM 2026–2030, sección 6.1.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343433"/>
              </a:solidFill>
              <a:effectLst/>
              <a:uLnTx/>
              <a:uFillTx/>
              <a:latin typeface="Arial  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3433"/>
                </a:solidFill>
                <a:effectLst/>
                <a:uLnTx/>
                <a:uFillTx/>
                <a:latin typeface="Arial  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3433"/>
              </a:solidFill>
              <a:effectLst/>
              <a:uLnTx/>
              <a:uFillTx/>
              <a:latin typeface="Arial 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srgbClr val="343433"/>
              </a:solidFill>
              <a:effectLst/>
              <a:uLnTx/>
              <a:uFillTx/>
              <a:latin typeface="Arial 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988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Propuesta estratégica consolidada del CCCAM, 05 de agosto de 2026.</a:t>
            </a:r>
          </a:p>
          <a:p>
            <a:r>
              <a:t>- Sistema visual heredado de Presentacion_Institucional_CCCAM_2026_2030.pptx.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343433"/>
              </a:solidFill>
              <a:effectLst/>
              <a:uLnTx/>
              <a:uFillTx/>
              <a:latin typeface="Arial  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36290-7536-C743-6731-99DC9B1AF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602526-2F62-341E-6915-131FB248ED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412ADE-9381-6696-622E-141690E5B8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556DD5-8922-7618-C0BF-2C10B7BF61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9590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97E06-22C2-6ABA-7DD9-69C8F3BA1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A23BED-FD17-23FA-2F78-7EA19A68CB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CDA28F-4223-394A-C20E-0BE28EA3F3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8724B-A06F-70E5-1E15-CF73C42896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273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A6D55-B2A1-A140-9206-B8C87D0393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9" y="3450774"/>
            <a:ext cx="8382088" cy="7017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buNone/>
              <a:defRPr sz="4400" b="1" i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Título Presentación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34B1F3-AA4B-2C40-BA24-48AE72C010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135" y="5198673"/>
            <a:ext cx="8959391" cy="3416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>
              <a:buNone/>
              <a:defRPr sz="1800" b="1" i="0" spc="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  <a:lvl2pPr marL="457182" indent="0" algn="ctr">
              <a:buNone/>
              <a:defRPr sz="2000"/>
            </a:lvl2pPr>
            <a:lvl3pPr marL="914363" indent="0" algn="ctr">
              <a:buNone/>
              <a:defRPr sz="1800"/>
            </a:lvl3pPr>
            <a:lvl4pPr marL="1371545" indent="0" algn="ctr">
              <a:buNone/>
              <a:defRPr sz="1600"/>
            </a:lvl4pPr>
            <a:lvl5pPr marL="1828727" indent="0" algn="ctr">
              <a:buNone/>
              <a:defRPr sz="1600"/>
            </a:lvl5pPr>
            <a:lvl6pPr marL="2285909" indent="0" algn="ctr">
              <a:buNone/>
              <a:defRPr sz="1600"/>
            </a:lvl6pPr>
            <a:lvl7pPr marL="2743090" indent="0" algn="ctr">
              <a:buNone/>
              <a:defRPr sz="1600"/>
            </a:lvl7pPr>
            <a:lvl8pPr marL="3200272" indent="0" algn="ctr">
              <a:buNone/>
              <a:defRPr sz="1600"/>
            </a:lvl8pPr>
            <a:lvl9pPr marL="3657454" indent="0" algn="ctr">
              <a:buNone/>
              <a:defRPr sz="1600"/>
            </a:lvl9pPr>
          </a:lstStyle>
          <a:p>
            <a:r>
              <a:t>Subtítulo de la presentación o autor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992B4A1-B705-3C4D-BBD2-8602AFD3A18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23888" y="6164083"/>
            <a:ext cx="6626225" cy="24468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00" b="0" i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Dia  mes año en palabras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D28324-0ECD-4A44-A45E-63504D2A250C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36588" y="5540304"/>
            <a:ext cx="5022850" cy="34607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1400" b="0" i="0" spc="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buNone/>
            </a:pPr>
            <a:r>
              <a:t>Departamento o división</a:t>
            </a:r>
          </a:p>
        </p:txBody>
      </p:sp>
    </p:spTree>
    <p:extLst>
      <p:ext uri="{BB962C8B-B14F-4D97-AF65-F5344CB8AC3E}">
        <p14:creationId xmlns:p14="http://schemas.microsoft.com/office/powerpoint/2010/main" val="2677454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 con Cobr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A6D55-B2A1-A140-9206-B8C87D0393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326" y="2503952"/>
            <a:ext cx="8983779" cy="7017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buNone/>
              <a:defRPr sz="4400" b="1" i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Título de presentación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34B1F3-AA4B-2C40-BA24-48AE72C010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548" y="4120761"/>
            <a:ext cx="8983779" cy="3416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>
              <a:buNone/>
              <a:defRPr sz="1800" b="1" i="0" spc="10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  <a:lvl2pPr marL="457182" indent="0" algn="ctr">
              <a:buNone/>
              <a:defRPr sz="2000"/>
            </a:lvl2pPr>
            <a:lvl3pPr marL="914363" indent="0" algn="ctr">
              <a:buNone/>
              <a:defRPr sz="1800"/>
            </a:lvl3pPr>
            <a:lvl4pPr marL="1371545" indent="0" algn="ctr">
              <a:buNone/>
              <a:defRPr sz="1600"/>
            </a:lvl4pPr>
            <a:lvl5pPr marL="1828727" indent="0" algn="ctr">
              <a:buNone/>
              <a:defRPr sz="1600"/>
            </a:lvl5pPr>
            <a:lvl6pPr marL="2285909" indent="0" algn="ctr">
              <a:buNone/>
              <a:defRPr sz="1600"/>
            </a:lvl6pPr>
            <a:lvl7pPr marL="2743090" indent="0" algn="ctr">
              <a:buNone/>
              <a:defRPr sz="1600"/>
            </a:lvl7pPr>
            <a:lvl8pPr marL="3200272" indent="0" algn="ctr">
              <a:buNone/>
              <a:defRPr sz="1600"/>
            </a:lvl8pPr>
            <a:lvl9pPr marL="3657454" indent="0" algn="ctr">
              <a:buNone/>
              <a:defRPr sz="1600"/>
            </a:lvl9pPr>
          </a:lstStyle>
          <a:p>
            <a:r>
              <a:t>Subtítulo de presentación o autor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992B4A1-B705-3C4D-BBD2-8602AFD3A18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707683" y="5265498"/>
            <a:ext cx="6626225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>
                <a:solidFill>
                  <a:schemeClr val="accent1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En alianza con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0DE522B3-CD70-0647-8171-73615E533F4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07683" y="4547866"/>
            <a:ext cx="6626225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000" b="0" i="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buNone/>
            </a:pPr>
            <a:r>
              <a:t>Fecha día mes año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B3561C7-C37C-9FF9-E9BE-838D3E24E5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500" y="128105"/>
            <a:ext cx="1497655" cy="51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92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989"/>
            <a:ext cx="10974096" cy="1744143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DCC160A5-73F7-4F52-A661-4E3AD233BB8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644851" y="2420236"/>
            <a:ext cx="4190365" cy="215956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None/>
              <a:defRPr sz="1800" b="0" i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182" indent="0">
              <a:buNone/>
              <a:defRPr>
                <a:solidFill>
                  <a:srgbClr val="FF0000"/>
                </a:solidFill>
              </a:defRPr>
            </a:lvl2pPr>
            <a:lvl3pPr marL="914363" indent="0">
              <a:buNone/>
              <a:defRPr>
                <a:solidFill>
                  <a:srgbClr val="FF0000"/>
                </a:solidFill>
              </a:defRPr>
            </a:lvl3pPr>
            <a:lvl4pPr marL="1371545" indent="0">
              <a:buNone/>
              <a:defRPr>
                <a:solidFill>
                  <a:srgbClr val="FF0000"/>
                </a:solidFill>
              </a:defRPr>
            </a:lvl4pPr>
            <a:lvl5pPr marL="1828727" indent="0">
              <a:buNone/>
              <a:defRPr>
                <a:solidFill>
                  <a:srgbClr val="FF0000"/>
                </a:solidFill>
              </a:defRPr>
            </a:lvl5pPr>
          </a:lstStyle>
          <a:p>
            <a:pPr>
              <a:buNone/>
            </a:pPr>
            <a:r>
              <a:t>Tema 1</a:t>
            </a:r>
          </a:p>
          <a:p>
            <a:pPr>
              <a:buNone/>
            </a:pPr>
            <a:r>
              <a:t>Tema 2</a:t>
            </a:r>
          </a:p>
          <a:p>
            <a:pPr>
              <a:buNone/>
            </a:pPr>
            <a:r>
              <a:t>Tema 3</a:t>
            </a:r>
          </a:p>
          <a:p>
            <a:pPr>
              <a:buNone/>
            </a:pPr>
            <a:r>
              <a:t>Tema 4</a:t>
            </a:r>
          </a:p>
          <a:p>
            <a:pPr>
              <a:buNone/>
            </a:pPr>
            <a:r>
              <a:t>Tema 5</a:t>
            </a:r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FC75C435-A126-48BE-9562-5597E439EC1B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6185505" y="2420237"/>
            <a:ext cx="459346" cy="2159566"/>
          </a:xfrm>
          <a:prstGeom prst="rect">
            <a:avLst/>
          </a:prstGeom>
        </p:spPr>
        <p:txBody>
          <a:bodyPr vert="horz" wrap="square" lIns="91440" tIns="45720" rIns="91440" bIns="45720">
            <a:spAutoFit/>
          </a:bodyPr>
          <a:lstStyle>
            <a:lvl1pPr algn="l">
              <a:spcBef>
                <a:spcPts val="1600"/>
              </a:spcBef>
              <a:buNone/>
              <a:defRPr sz="1800" b="0" i="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indent="0">
              <a:buNone/>
            </a:pPr>
            <a:r>
              <a:t>1.</a:t>
            </a:r>
          </a:p>
          <a:p>
            <a:pPr marL="0" indent="0">
              <a:buNone/>
            </a:pPr>
            <a:r>
              <a:t>2.</a:t>
            </a:r>
          </a:p>
          <a:p>
            <a:pPr marL="0" indent="0">
              <a:buNone/>
            </a:pPr>
            <a:r>
              <a:t>3.</a:t>
            </a:r>
          </a:p>
          <a:p>
            <a:pPr marL="0" indent="0">
              <a:buNone/>
            </a:pPr>
            <a:r>
              <a:t>4.</a:t>
            </a:r>
          </a:p>
          <a:p>
            <a:pPr marL="0" indent="0">
              <a:buNone/>
            </a:pPr>
            <a:r>
              <a:t>5.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3AEA309-256B-4A52-BCDE-7E6FBF0039AB}"/>
              </a:ext>
            </a:extLst>
          </p:cNvPr>
          <p:cNvSpPr>
            <a:spLocks noGrp="1"/>
          </p:cNvSpPr>
          <p:nvPr/>
        </p:nvSpPr>
        <p:spPr>
          <a:xfrm>
            <a:off x="604839" y="607285"/>
            <a:ext cx="3052311" cy="7017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lnSpc>
                <a:spcPct val="90000"/>
              </a:lnSpc>
              <a:buNone/>
              <a:defRPr sz="3200" b="0" i="0">
                <a:solidFill>
                  <a:schemeClr val="accent1"/>
                </a:solidFill>
                <a:latin typeface="MarkPro-Bold"/>
                <a:ea typeface="MarkPro-Bold"/>
                <a:cs typeface="MarkPro-Bold"/>
              </a:defRPr>
            </a:lvl1pPr>
          </a:lstStyle>
          <a:p>
            <a:r>
              <a:rPr sz="4400" b="1" i="0">
                <a:solidFill>
                  <a:schemeClr val="bg2"/>
                </a:solidFill>
                <a:latin typeface="+mj-lt"/>
                <a:ea typeface="+mj-lt"/>
                <a:cs typeface="+mj-lt"/>
              </a:rPr>
              <a:t>Contenido</a:t>
            </a:r>
          </a:p>
        </p:txBody>
      </p:sp>
    </p:spTree>
    <p:extLst>
      <p:ext uri="{BB962C8B-B14F-4D97-AF65-F5344CB8AC3E}">
        <p14:creationId xmlns:p14="http://schemas.microsoft.com/office/powerpoint/2010/main" val="347727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4D795E-2F80-6B4C-8466-70BA29E7E2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612" y="344386"/>
            <a:ext cx="10267022" cy="3970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buNone/>
              <a:defRPr sz="2200" b="1" i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Encabezado – Máximo dos renglones- Arial 22</a:t>
            </a:r>
          </a:p>
        </p:txBody>
      </p:sp>
      <p:pic>
        <p:nvPicPr>
          <p:cNvPr id="9" name="Picture 5"/>
          <p:cNvPicPr>
            <a:picLocks noChangeAspect="1"/>
          </p:cNvPicPr>
          <p:nvPr/>
        </p:nvPicPr>
        <p:blipFill rotWithShape="1">
          <a:blip r:embed="rId2"/>
          <a:srcRect l="14852" t="12304" r="9360"/>
          <a:stretch/>
        </p:blipFill>
        <p:spPr>
          <a:xfrm>
            <a:off x="11444288" y="385641"/>
            <a:ext cx="304800" cy="34897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/>
          </p:cNvPicPr>
          <p:nvPr/>
        </p:nvPicPr>
        <p:blipFill rotWithShape="1">
          <a:blip r:embed="rId2"/>
          <a:srcRect l="14852" t="12304" r="9360"/>
          <a:stretch/>
        </p:blipFill>
        <p:spPr>
          <a:xfrm>
            <a:off x="11444288" y="385641"/>
            <a:ext cx="304800" cy="34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429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+texto+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4D795E-2F80-6B4C-8466-70BA29E7E2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613" y="344386"/>
            <a:ext cx="10698343" cy="3970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buNone/>
              <a:defRPr sz="2200" b="1" i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Encabezado – Máximo dos renglones- Arial 22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D7FE5-7B46-D243-A1F1-F5AD91F02DB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55613" y="1714884"/>
            <a:ext cx="5322335" cy="150810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182" indent="0">
              <a:lnSpc>
                <a:spcPct val="100000"/>
              </a:lnSpc>
              <a:spcBef>
                <a:spcPts val="600"/>
              </a:spcBef>
              <a:buNone/>
              <a:defRPr sz="16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363" indent="0">
              <a:lnSpc>
                <a:spcPct val="100000"/>
              </a:lnSpc>
              <a:spcBef>
                <a:spcPts val="600"/>
              </a:spcBef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545" indent="0">
              <a:lnSpc>
                <a:spcPct val="100000"/>
              </a:lnSpc>
              <a:spcBef>
                <a:spcPts val="600"/>
              </a:spcBef>
              <a:buNone/>
              <a:defRPr sz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727" indent="0">
              <a:lnSpc>
                <a:spcPct val="100000"/>
              </a:lnSpc>
              <a:spcBef>
                <a:spcPts val="600"/>
              </a:spcBef>
              <a:buNone/>
              <a:defRPr sz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</a:lstStyle>
          <a:p>
            <a:pPr>
              <a:buNone/>
            </a:pPr>
            <a:r>
              <a:t>Texto sin bullets</a:t>
            </a:r>
          </a:p>
          <a:p>
            <a:pPr>
              <a:buNone/>
            </a:pPr>
            <a:r>
              <a:t>Segundo nivel</a:t>
            </a:r>
          </a:p>
          <a:p>
            <a:pPr>
              <a:buNone/>
            </a:pPr>
            <a:r>
              <a:t>Tercer nivel</a:t>
            </a:r>
          </a:p>
          <a:p>
            <a:pPr>
              <a:buNone/>
            </a:pPr>
            <a:r>
              <a:t>Cuarto nivel</a:t>
            </a:r>
          </a:p>
          <a:p>
            <a:pPr>
              <a:buNone/>
            </a:pPr>
            <a:r>
              <a:t>Quinto nivel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C6B6CDDD-14DC-134E-946F-6446B4DE9ABD}"/>
              </a:ext>
            </a:extLst>
          </p:cNvPr>
          <p:cNvSpPr>
            <a:spLocks noGrp="1"/>
          </p:cNvSpPr>
          <p:nvPr>
            <p:ph type="chart" idx="14"/>
          </p:nvPr>
        </p:nvSpPr>
        <p:spPr>
          <a:xfrm>
            <a:off x="6215063" y="1722438"/>
            <a:ext cx="5619750" cy="4691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Haga clic en el icono para agregar un gráfico</a:t>
            </a:r>
          </a:p>
        </p:txBody>
      </p:sp>
      <p:pic>
        <p:nvPicPr>
          <p:cNvPr id="11" name="Picture 5"/>
          <p:cNvPicPr>
            <a:picLocks noChangeAspect="1"/>
          </p:cNvPicPr>
          <p:nvPr/>
        </p:nvPicPr>
        <p:blipFill rotWithShape="1">
          <a:blip r:embed="rId2"/>
          <a:srcRect l="14852" t="12304" r="9360"/>
          <a:stretch/>
        </p:blipFill>
        <p:spPr>
          <a:xfrm>
            <a:off x="11444288" y="385641"/>
            <a:ext cx="304800" cy="348974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/>
          </p:cNvPicPr>
          <p:nvPr/>
        </p:nvPicPr>
        <p:blipFill rotWithShape="1">
          <a:blip r:embed="rId2"/>
          <a:srcRect l="14852" t="12304" r="9360"/>
          <a:stretch/>
        </p:blipFill>
        <p:spPr>
          <a:xfrm>
            <a:off x="11444288" y="385641"/>
            <a:ext cx="304800" cy="34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629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+TextoyVin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4D795E-2F80-6B4C-8466-70BA29E7E2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613" y="344386"/>
            <a:ext cx="10793233" cy="3970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buNone/>
              <a:defRPr sz="2200" b="1" i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Encabezado – Máximo dos renglones- Arial 22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D7FE5-7B46-D243-A1F1-F5AD91F02DB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55613" y="1714885"/>
            <a:ext cx="5388595" cy="201709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182" indent="0">
              <a:lnSpc>
                <a:spcPct val="120000"/>
              </a:lnSpc>
              <a:spcBef>
                <a:spcPts val="1200"/>
              </a:spcBef>
              <a:buNone/>
              <a:defRPr sz="16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363" indent="0">
              <a:lnSpc>
                <a:spcPct val="120000"/>
              </a:lnSpc>
              <a:spcBef>
                <a:spcPts val="1200"/>
              </a:spcBef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545" indent="0">
              <a:lnSpc>
                <a:spcPct val="120000"/>
              </a:lnSpc>
              <a:spcBef>
                <a:spcPts val="1200"/>
              </a:spcBef>
              <a:buNone/>
              <a:defRPr sz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727" indent="0">
              <a:lnSpc>
                <a:spcPct val="120000"/>
              </a:lnSpc>
              <a:spcBef>
                <a:spcPts val="1200"/>
              </a:spcBef>
              <a:buNone/>
              <a:defRPr sz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</a:lstStyle>
          <a:p>
            <a:pPr>
              <a:buNone/>
            </a:pPr>
            <a:r>
              <a:t>Texto sin bullets</a:t>
            </a:r>
          </a:p>
          <a:p>
            <a:pPr>
              <a:buNone/>
            </a:pPr>
            <a:r>
              <a:t>Segundo nivel</a:t>
            </a:r>
          </a:p>
          <a:p>
            <a:pPr>
              <a:buNone/>
            </a:pPr>
            <a:r>
              <a:t>Tercer nivel</a:t>
            </a:r>
          </a:p>
          <a:p>
            <a:pPr>
              <a:buNone/>
            </a:pPr>
            <a:r>
              <a:t>Cuarto nivel</a:t>
            </a:r>
          </a:p>
          <a:p>
            <a:pPr>
              <a:buNone/>
            </a:pPr>
            <a:r>
              <a:t>Quinto nivel</a:t>
            </a:r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 rotWithShape="1">
          <a:blip r:embed="rId2"/>
          <a:srcRect l="14852" t="12304" r="9360"/>
          <a:stretch/>
        </p:blipFill>
        <p:spPr>
          <a:xfrm>
            <a:off x="11444288" y="385641"/>
            <a:ext cx="304800" cy="348974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2A5C74B-7FB7-BC43-A610-9EF4F5CFBE9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05839" y="1714885"/>
            <a:ext cx="5322335" cy="160043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Bef>
                <a:spcPts val="1200"/>
              </a:spcBef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>
              <a:lnSpc>
                <a:spcPct val="100000"/>
              </a:lnSpc>
              <a:spcBef>
                <a:spcPts val="1200"/>
              </a:spcBef>
              <a:buNone/>
              <a:defRPr sz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073107" indent="-158744">
              <a:lnSpc>
                <a:spcPct val="100000"/>
              </a:lnSpc>
              <a:spcBef>
                <a:spcPts val="1200"/>
              </a:spcBef>
              <a:buNone/>
              <a:defRPr sz="11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>
              <a:lnSpc>
                <a:spcPct val="100000"/>
              </a:lnSpc>
              <a:spcBef>
                <a:spcPts val="1200"/>
              </a:spcBef>
              <a:buNone/>
              <a:defRPr sz="105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>
              <a:lnSpc>
                <a:spcPct val="100000"/>
              </a:lnSpc>
              <a:spcBef>
                <a:spcPts val="1200"/>
              </a:spcBef>
              <a:buNone/>
              <a:defRPr sz="105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</a:lstStyle>
          <a:p>
            <a:pPr>
              <a:buNone/>
            </a:pPr>
            <a:r>
              <a:t>Texto con bullets</a:t>
            </a:r>
          </a:p>
          <a:p>
            <a:pPr>
              <a:buNone/>
            </a:pPr>
            <a:r>
              <a:t>Segundo nivel</a:t>
            </a:r>
          </a:p>
          <a:p>
            <a:pPr>
              <a:buNone/>
            </a:pPr>
            <a:r>
              <a:t>Tercer nivel</a:t>
            </a:r>
          </a:p>
          <a:p>
            <a:pPr>
              <a:buNone/>
            </a:pPr>
            <a:r>
              <a:t>Cuarto nivel</a:t>
            </a:r>
          </a:p>
          <a:p>
            <a:pPr>
              <a:buNone/>
            </a:pPr>
            <a:r>
              <a:t>Quinto nivel</a:t>
            </a:r>
          </a:p>
        </p:txBody>
      </p:sp>
      <p:pic>
        <p:nvPicPr>
          <p:cNvPr id="12" name="Picture 5"/>
          <p:cNvPicPr>
            <a:picLocks noChangeAspect="1"/>
          </p:cNvPicPr>
          <p:nvPr/>
        </p:nvPicPr>
        <p:blipFill rotWithShape="1">
          <a:blip r:embed="rId2"/>
          <a:srcRect l="14852" t="12304" r="9360"/>
          <a:stretch/>
        </p:blipFill>
        <p:spPr>
          <a:xfrm>
            <a:off x="11444288" y="385641"/>
            <a:ext cx="304800" cy="34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356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+Vin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4D795E-2F80-6B4C-8466-70BA29E7E2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612" y="344386"/>
            <a:ext cx="10775980" cy="3970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buNone/>
              <a:defRPr sz="2200" b="1" i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Encabezado – Máximo dos renglones- Arial 22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D7FE5-7B46-D243-A1F1-F5AD91F02DB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55613" y="1714884"/>
            <a:ext cx="5322335" cy="169277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>
              <a:spcBef>
                <a:spcPts val="800"/>
              </a:spcBef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>
              <a:spcBef>
                <a:spcPts val="800"/>
              </a:spcBef>
              <a:buNone/>
              <a:defRPr sz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>
              <a:spcBef>
                <a:spcPts val="800"/>
              </a:spcBef>
              <a:buNone/>
              <a:defRPr sz="11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>
              <a:spcBef>
                <a:spcPts val="800"/>
              </a:spcBef>
              <a:buNone/>
              <a:defRPr sz="11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</a:lstStyle>
          <a:p>
            <a:pPr>
              <a:lnSpc>
                <a:spcPct val="100000"/>
              </a:lnSpc>
              <a:spcBef>
                <a:spcPts val="1200"/>
              </a:spcBef>
              <a:buNone/>
            </a:pPr>
            <a:r>
              <a:t>Texto con bullets</a:t>
            </a:r>
          </a:p>
          <a:p>
            <a:pPr>
              <a:lnSpc>
                <a:spcPct val="100000"/>
              </a:lnSpc>
              <a:spcBef>
                <a:spcPts val="1200"/>
              </a:spcBef>
              <a:buNone/>
            </a:pPr>
            <a:r>
              <a:t>Segundo nivel</a:t>
            </a:r>
          </a:p>
          <a:p>
            <a:pPr marL="1073107" indent="-158744">
              <a:lnSpc>
                <a:spcPct val="100000"/>
              </a:lnSpc>
              <a:spcBef>
                <a:spcPts val="1200"/>
              </a:spcBef>
              <a:buNone/>
            </a:pPr>
            <a:r>
              <a:t>Tercer nivel</a:t>
            </a:r>
          </a:p>
          <a:p>
            <a:pPr>
              <a:lnSpc>
                <a:spcPct val="100000"/>
              </a:lnSpc>
              <a:spcBef>
                <a:spcPts val="1200"/>
              </a:spcBef>
              <a:buNone/>
            </a:pPr>
            <a:r>
              <a:t>Cuarto nivel</a:t>
            </a:r>
          </a:p>
          <a:p>
            <a:pPr>
              <a:lnSpc>
                <a:spcPct val="100000"/>
              </a:lnSpc>
              <a:spcBef>
                <a:spcPts val="1200"/>
              </a:spcBef>
              <a:buNone/>
            </a:pPr>
            <a:r>
              <a:t>Quinto nivel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7D295FB-4D81-8841-85AB-26ED0F7F322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05839" y="1714884"/>
            <a:ext cx="5322335" cy="169277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spcBef>
                <a:spcPts val="800"/>
              </a:spcBef>
              <a:buNone/>
              <a:defRPr sz="16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>
              <a:spcBef>
                <a:spcPts val="800"/>
              </a:spcBef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>
              <a:spcBef>
                <a:spcPts val="800"/>
              </a:spcBef>
              <a:buNone/>
              <a:defRPr sz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>
              <a:spcBef>
                <a:spcPts val="800"/>
              </a:spcBef>
              <a:buNone/>
              <a:defRPr sz="11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>
              <a:spcBef>
                <a:spcPts val="800"/>
              </a:spcBef>
              <a:buNone/>
              <a:defRPr sz="11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</a:lstStyle>
          <a:p>
            <a:pPr>
              <a:lnSpc>
                <a:spcPct val="100000"/>
              </a:lnSpc>
              <a:spcBef>
                <a:spcPts val="1200"/>
              </a:spcBef>
              <a:buNone/>
            </a:pPr>
            <a:r>
              <a:t>Texto con bullets</a:t>
            </a:r>
          </a:p>
          <a:p>
            <a:pPr>
              <a:lnSpc>
                <a:spcPct val="100000"/>
              </a:lnSpc>
              <a:spcBef>
                <a:spcPts val="1200"/>
              </a:spcBef>
              <a:buNone/>
            </a:pPr>
            <a:r>
              <a:t>Segundo nivel</a:t>
            </a:r>
          </a:p>
          <a:p>
            <a:pPr marL="1073107" indent="-158744">
              <a:lnSpc>
                <a:spcPct val="100000"/>
              </a:lnSpc>
              <a:spcBef>
                <a:spcPts val="1200"/>
              </a:spcBef>
              <a:buNone/>
            </a:pPr>
            <a:r>
              <a:t>Tercer nivel</a:t>
            </a:r>
          </a:p>
          <a:p>
            <a:pPr>
              <a:lnSpc>
                <a:spcPct val="100000"/>
              </a:lnSpc>
              <a:spcBef>
                <a:spcPts val="1200"/>
              </a:spcBef>
              <a:buNone/>
            </a:pPr>
            <a:r>
              <a:t>Cuarto nivel</a:t>
            </a:r>
          </a:p>
          <a:p>
            <a:pPr>
              <a:lnSpc>
                <a:spcPct val="100000"/>
              </a:lnSpc>
              <a:spcBef>
                <a:spcPts val="1200"/>
              </a:spcBef>
              <a:buNone/>
            </a:pPr>
            <a:r>
              <a:t>Quinto nivel</a:t>
            </a:r>
          </a:p>
        </p:txBody>
      </p:sp>
      <p:pic>
        <p:nvPicPr>
          <p:cNvPr id="11" name="Picture 5"/>
          <p:cNvPicPr>
            <a:picLocks noChangeAspect="1"/>
          </p:cNvPicPr>
          <p:nvPr/>
        </p:nvPicPr>
        <p:blipFill rotWithShape="1">
          <a:blip r:embed="rId2"/>
          <a:srcRect l="14852" t="12304" r="9360"/>
          <a:stretch/>
        </p:blipFill>
        <p:spPr>
          <a:xfrm>
            <a:off x="11444288" y="385641"/>
            <a:ext cx="304800" cy="348974"/>
          </a:xfrm>
          <a:prstGeom prst="rect">
            <a:avLst/>
          </a:prstGeom>
        </p:spPr>
      </p:pic>
      <p:pic>
        <p:nvPicPr>
          <p:cNvPr id="12" name="Picture 5"/>
          <p:cNvPicPr>
            <a:picLocks noChangeAspect="1"/>
          </p:cNvPicPr>
          <p:nvPr/>
        </p:nvPicPr>
        <p:blipFill rotWithShape="1">
          <a:blip r:embed="rId2"/>
          <a:srcRect l="14852" t="12304" r="9360"/>
          <a:stretch/>
        </p:blipFill>
        <p:spPr>
          <a:xfrm>
            <a:off x="11444288" y="385641"/>
            <a:ext cx="304800" cy="34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34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+texto+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4D795E-2F80-6B4C-8466-70BA29E7E2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612" y="344386"/>
            <a:ext cx="10775980" cy="3970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buNone/>
              <a:defRPr sz="2200" b="1" i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Encabezado – Máximo dos renglones- Arial 22</a:t>
            </a:r>
          </a:p>
        </p:txBody>
      </p:sp>
      <p:pic>
        <p:nvPicPr>
          <p:cNvPr id="9" name="Picture 5"/>
          <p:cNvPicPr>
            <a:picLocks noChangeAspect="1"/>
          </p:cNvPicPr>
          <p:nvPr/>
        </p:nvPicPr>
        <p:blipFill rotWithShape="1">
          <a:blip r:embed="rId2"/>
          <a:srcRect l="14852" t="12304" r="9360"/>
          <a:stretch/>
        </p:blipFill>
        <p:spPr>
          <a:xfrm>
            <a:off x="11444288" y="385641"/>
            <a:ext cx="304800" cy="348974"/>
          </a:xfrm>
          <a:prstGeom prst="rect">
            <a:avLst/>
          </a:prstGeom>
        </p:spPr>
      </p:pic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7F3CBB7A-9759-8145-87E8-2AB5BE78839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455614" y="1330881"/>
            <a:ext cx="4460516" cy="3693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buNone/>
              <a:defRPr sz="2000" b="1" i="0" spc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93694" indent="-169857">
              <a:buChar char="⎼"/>
              <a:defRPr sz="1400" b="0" i="0">
                <a:latin typeface="MarkPro-Light"/>
                <a:ea typeface="MarkPro-Light"/>
                <a:cs typeface="MarkPro-Light"/>
              </a:defRPr>
            </a:lvl2pPr>
          </a:lstStyle>
          <a:p>
            <a:pPr>
              <a:buNone/>
            </a:pPr>
            <a:r>
              <a:t>Subtitulo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3F159EF8-C418-8343-8ABD-FE2E04C989B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5613" y="2149362"/>
            <a:ext cx="4902970" cy="3005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ts val="1800"/>
              </a:lnSpc>
              <a:buNone/>
              <a:defRPr sz="1200" b="0" i="0" spc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93694" indent="-169857">
              <a:buChar char="⎼"/>
              <a:defRPr sz="1400" b="0" i="0">
                <a:latin typeface="MarkPro-Light"/>
                <a:ea typeface="MarkPro-Light"/>
                <a:cs typeface="MarkPro-Light"/>
              </a:defRPr>
            </a:lvl2pPr>
          </a:lstStyle>
          <a:p>
            <a:pPr>
              <a:buNone/>
            </a:pPr>
            <a:r>
              <a:t>Cuerpo de texto</a:t>
            </a:r>
          </a:p>
        </p:txBody>
      </p:sp>
      <p:pic>
        <p:nvPicPr>
          <p:cNvPr id="12" name="Picture 5"/>
          <p:cNvPicPr>
            <a:picLocks noChangeAspect="1"/>
          </p:cNvPicPr>
          <p:nvPr/>
        </p:nvPicPr>
        <p:blipFill rotWithShape="1">
          <a:blip r:embed="rId2"/>
          <a:srcRect l="14852" t="12304" r="9360"/>
          <a:stretch/>
        </p:blipFill>
        <p:spPr>
          <a:xfrm>
            <a:off x="11444288" y="385641"/>
            <a:ext cx="304800" cy="34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31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tacado_FondoRojo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658813" y="296863"/>
            <a:ext cx="8965478" cy="55588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6ABEA-676B-6F48-B73B-ABAD0132B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6291" y="1574939"/>
            <a:ext cx="6696364" cy="1311128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algn="l">
              <a:lnSpc>
                <a:spcPct val="90000"/>
              </a:lnSpc>
              <a:buNone/>
              <a:defRPr sz="4400" b="1" i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Texto destacado</a:t>
            </a:r>
            <a:br/>
            <a:r>
              <a:t>terminar con punto.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0B1C10A-8B0B-4AB3-8525-1D89729A60C1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496292" y="4122773"/>
            <a:ext cx="4599709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buNone/>
              <a:defRPr sz="2000" b="0" i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Texto secundario, generalmente es un pequeño párrafo, no siempre se necesita.</a:t>
            </a:r>
          </a:p>
        </p:txBody>
      </p:sp>
    </p:spTree>
    <p:extLst>
      <p:ext uri="{BB962C8B-B14F-4D97-AF65-F5344CB8AC3E}">
        <p14:creationId xmlns:p14="http://schemas.microsoft.com/office/powerpoint/2010/main" val="1144875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tacado_FondoRojo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6"/>
          <p:cNvPicPr>
            <a:picLocks noChangeAspect="1"/>
          </p:cNvPicPr>
          <p:nvPr/>
        </p:nvPicPr>
        <p:blipFill rotWithShape="1">
          <a:blip r:embed="rId2"/>
          <a:srcRect t="11384"/>
          <a:stretch/>
        </p:blipFill>
        <p:spPr>
          <a:xfrm>
            <a:off x="444452" y="1"/>
            <a:ext cx="8151387" cy="59979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6ABEA-676B-6F48-B73B-ABAD0132B3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5782" y="1523981"/>
            <a:ext cx="5030787" cy="19205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algn="l">
              <a:lnSpc>
                <a:spcPct val="90000"/>
              </a:lnSpc>
              <a:buNone/>
              <a:defRPr sz="4400" b="1" i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Texto destacado</a:t>
            </a:r>
            <a:br/>
            <a:r>
              <a:t>terminar con punto.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17CFE3-A156-4483-AD87-5FB82A2EBDC3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398750" y="4176351"/>
            <a:ext cx="5027818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2000" b="0" i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Texto secundario, generalmente es un pequeño párrafo, no siempre se necesita.</a:t>
            </a:r>
          </a:p>
        </p:txBody>
      </p:sp>
    </p:spTree>
    <p:extLst>
      <p:ext uri="{BB962C8B-B14F-4D97-AF65-F5344CB8AC3E}">
        <p14:creationId xmlns:p14="http://schemas.microsoft.com/office/powerpoint/2010/main" val="2081929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tacado_FondoGris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4"/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4292"/>
          <a:stretch/>
        </p:blipFill>
        <p:spPr>
          <a:xfrm>
            <a:off x="658812" y="657225"/>
            <a:ext cx="9128997" cy="620077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09E760E-D25E-534B-B1D9-558584EAF4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0440" y="1391625"/>
            <a:ext cx="5030787" cy="1920526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algn="l">
              <a:lnSpc>
                <a:spcPct val="90000"/>
              </a:lnSpc>
              <a:buNone/>
              <a:defRPr sz="4400" b="1" i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Texto destacado</a:t>
            </a:r>
            <a:br/>
            <a:r>
              <a:t>terminar con punto.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A85CB5A-3FA4-0543-B6FB-F790349F8F37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183408" y="4130053"/>
            <a:ext cx="5027818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2000" b="0" i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Texto secundario, generalmente es un pequeño párrafo, no siempre se necesita.</a:t>
            </a:r>
          </a:p>
        </p:txBody>
      </p:sp>
    </p:spTree>
    <p:extLst>
      <p:ext uri="{BB962C8B-B14F-4D97-AF65-F5344CB8AC3E}">
        <p14:creationId xmlns:p14="http://schemas.microsoft.com/office/powerpoint/2010/main" val="2855620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tacado_FondoRojo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8BC16D-7EDE-4B1A-81A6-87926CBC47B7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58813" y="4556200"/>
            <a:ext cx="7582510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buNone/>
              <a:defRPr sz="2000" b="0" i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Texto secundario, generalmente es un pequeño párrafo, no siempre se necesita.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0507171A-E605-4972-B324-CAFCD11A653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58813" y="657225"/>
            <a:ext cx="7582510" cy="13111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4400" b="1" i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>Texto destacado</a:t>
            </a:r>
            <a:br/>
            <a:r>
              <a:t>terminar con punto.</a:t>
            </a:r>
          </a:p>
        </p:txBody>
      </p:sp>
      <p:pic>
        <p:nvPicPr>
          <p:cNvPr id="15" name="Imagen 9"/>
          <p:cNvPicPr>
            <a:picLocks noChangeAspect="1"/>
          </p:cNvPicPr>
          <p:nvPr/>
        </p:nvPicPr>
        <p:blipFill rotWithShape="1">
          <a:blip r:embed="rId2"/>
          <a:srcRect l="30358"/>
          <a:stretch/>
        </p:blipFill>
        <p:spPr>
          <a:xfrm rot="5400000" flipV="1">
            <a:off x="6857891" y="2778260"/>
            <a:ext cx="6858000" cy="130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4526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tacado+Fot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1"/>
          <p:cNvPicPr>
            <a:picLocks noChangeAspect="1"/>
          </p:cNvPicPr>
          <p:nvPr/>
        </p:nvPicPr>
        <p:blipFill rotWithShape="1">
          <a:blip r:embed="rId3"/>
          <a:srcRect t="1957" r="1459"/>
          <a:stretch/>
        </p:blipFill>
        <p:spPr>
          <a:xfrm>
            <a:off x="5223165" y="0"/>
            <a:ext cx="6968836" cy="6362700"/>
          </a:xfrm>
          <a:prstGeom prst="rect">
            <a:avLst/>
          </a:prstGeom>
        </p:spPr>
      </p:pic>
      <p:pic>
        <p:nvPicPr>
          <p:cNvPr id="3" name="Imagen 11"/>
          <p:cNvPicPr>
            <a:picLocks noChangeAspect="1"/>
          </p:cNvPicPr>
          <p:nvPr/>
        </p:nvPicPr>
        <p:blipFill rotWithShape="1">
          <a:blip r:embed="rId3"/>
          <a:srcRect t="1957" r="1459"/>
          <a:stretch/>
        </p:blipFill>
        <p:spPr>
          <a:xfrm>
            <a:off x="5223165" y="0"/>
            <a:ext cx="6968836" cy="6362700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7AD6B45-1675-7C48-BE2D-74909E942B6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360366" y="601559"/>
            <a:ext cx="5268650" cy="192052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4400" b="1" i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>Texto destacado</a:t>
            </a:r>
            <a:br/>
            <a:r>
              <a:t>terminar con punto.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D9EA699-9B3B-2B46-A405-12D5672119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0366" y="3355135"/>
            <a:ext cx="4985242" cy="6463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buNone/>
              <a:defRPr sz="2000" b="0" i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Texto secundario, generalmente es un pequeño párrafo, no siempre se necesita.</a:t>
            </a:r>
          </a:p>
        </p:txBody>
      </p:sp>
    </p:spTree>
    <p:extLst>
      <p:ext uri="{BB962C8B-B14F-4D97-AF65-F5344CB8AC3E}">
        <p14:creationId xmlns:p14="http://schemas.microsoft.com/office/powerpoint/2010/main" val="677465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tacado+Fot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/>
        </p:nvPicPr>
        <p:blipFill rotWithShape="1">
          <a:blip r:embed="rId2"/>
          <a:srcRect t="7480" r="18417" b="17340"/>
          <a:stretch/>
        </p:blipFill>
        <p:spPr>
          <a:xfrm>
            <a:off x="-1" y="-3"/>
            <a:ext cx="12192001" cy="7496500"/>
          </a:xfrm>
          <a:prstGeom prst="rect">
            <a:avLst/>
          </a:prstGeom>
        </p:spPr>
      </p:pic>
      <p:pic>
        <p:nvPicPr>
          <p:cNvPr id="2" name="Imagen 6"/>
          <p:cNvPicPr>
            <a:picLocks noChangeAspect="1"/>
          </p:cNvPicPr>
          <p:nvPr/>
        </p:nvPicPr>
        <p:blipFill rotWithShape="1">
          <a:blip r:embed="rId3"/>
          <a:srcRect l="2133" t="6655"/>
          <a:stretch/>
        </p:blipFill>
        <p:spPr>
          <a:xfrm>
            <a:off x="-1" y="-3"/>
            <a:ext cx="7233138" cy="6365207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3F4AB9E-C2AD-FA44-9FDF-8B0229A69F5B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17109" y="548210"/>
            <a:ext cx="5268650" cy="192052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4400" b="1" i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>Texto destacado</a:t>
            </a:r>
            <a:br/>
            <a:r>
              <a:t>terminar con punto.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7175E26-8ED2-004D-A663-F204C8FBBB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110" y="3770638"/>
            <a:ext cx="4283491" cy="93852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buNone/>
              <a:defRPr sz="2000" b="0" i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Texto secundario, generalmente es un pequeño párrafo, no siempre se necesita.</a:t>
            </a:r>
          </a:p>
        </p:txBody>
      </p:sp>
    </p:spTree>
    <p:extLst>
      <p:ext uri="{BB962C8B-B14F-4D97-AF65-F5344CB8AC3E}">
        <p14:creationId xmlns:p14="http://schemas.microsoft.com/office/powerpoint/2010/main" val="890625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i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0509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957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oj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50691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porta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0763E06-889E-419D-B18B-19352B3875FA}"/>
              </a:ext>
            </a:extLst>
          </p:cNvPr>
          <p:cNvSpPr>
            <a:spLocks noGrp="1"/>
          </p:cNvSpPr>
          <p:nvPr/>
        </p:nvSpPr>
        <p:spPr>
          <a:xfrm>
            <a:off x="838200" y="5567683"/>
            <a:ext cx="3052311" cy="4247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lnSpc>
                <a:spcPct val="90000"/>
              </a:lnSpc>
              <a:buNone/>
              <a:defRPr sz="3200" b="0" i="0">
                <a:solidFill>
                  <a:schemeClr val="accent1"/>
                </a:solidFill>
                <a:latin typeface="MarkPro-Bold"/>
                <a:ea typeface="MarkPro-Bold"/>
                <a:cs typeface="MarkPro-Bold"/>
              </a:defRPr>
            </a:lvl1pPr>
          </a:lstStyle>
          <a:p>
            <a:r>
              <a:rPr sz="2400" b="1" i="0">
                <a:solidFill>
                  <a:schemeClr val="tx1"/>
                </a:solidFill>
                <a:latin typeface="+mj-lt"/>
                <a:ea typeface="+mj-lt"/>
                <a:cs typeface="+mj-lt"/>
              </a:rPr>
              <a:t>Gracias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0418"/>
            <a:ext cx="12192000" cy="1338582"/>
          </a:xfrm>
          <a:prstGeom prst="rect">
            <a:avLst/>
          </a:prstGeom>
        </p:spPr>
      </p:pic>
      <p:pic>
        <p:nvPicPr>
          <p:cNvPr id="11" name="Gráfico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2107431"/>
            <a:ext cx="2286000" cy="752874"/>
          </a:xfrm>
          <a:prstGeom prst="rect">
            <a:avLst/>
          </a:prstGeom>
        </p:spPr>
      </p:pic>
      <p:pic>
        <p:nvPicPr>
          <p:cNvPr id="12" name="Gráfico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2107431"/>
            <a:ext cx="2286000" cy="752874"/>
          </a:xfrm>
          <a:prstGeom prst="rect">
            <a:avLst/>
          </a:prstGeom>
        </p:spPr>
      </p:pic>
      <p:pic>
        <p:nvPicPr>
          <p:cNvPr id="13" name="Gráfico 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73317" y="5730240"/>
            <a:ext cx="2380484" cy="2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4107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BF3F175-1B81-B209-E4D3-F4D9C82007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500" y="128105"/>
            <a:ext cx="1497655" cy="51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6966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970E8E2-E41A-492A-8BB1-7C2FA2477B1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5C574B0-7A66-4839-ACB1-DD3287E780B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D418B1F-CA7B-563F-ED21-C6E201781F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500" y="128105"/>
            <a:ext cx="1497655" cy="51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38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4891EF0-000B-408F-9856-983E1EE4C8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0D859A7-5135-48EB-BBAD-C5C0407AE7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32338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E230FE3-E760-4F29-9753-0B459ED4E1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7B73956-BBD1-4CAF-AD18-AD2F81999E9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49640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0F0F0CB-520C-4861-80B1-62136460C6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C5F8EB6-085C-4AA2-9744-CF7181B0E6C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35879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74DC224-9C4C-48C6-A3E9-80DAD5EDD57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9F558B4-6CDB-4EB9-B79C-E10B12183C1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57586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CDBA8AE-2096-41AA-AD07-573F54D968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CE19EBB-26A2-4DFD-9BAB-5358E41315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57160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753CB76-4964-43B2-AB1B-A4E6120DC3E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1048FD7-A7F8-49B9-89EA-C03AF7B3257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02548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36A5E29-3C1F-4335-8930-84A2FC0D6A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18F2D98-C2CD-4EB6-BF28-AFF7D935AED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46708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2BC11D2-6F84-4454-B290-EA82A2C0770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EE2EBDE-0206-47F1-9E54-A1556FA37A1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60422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4A41185-EC9A-46E9-A07B-D93D179A1F1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7F1B877-41AC-4355-B8A3-BFB870F6ED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51235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2126BA2-D35E-491F-8953-6FE4FE1111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5E4E87A-0E60-463D-BD4B-DECFBC6CFA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36085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34C3DB8-F840-4C82-9856-14769632F32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B366DB6-9615-44E0-AFA7-92854593567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34103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E99F7E0-2ADA-44D6-BA8B-BA2E08E6F7A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34BC0F2-0612-4E0B-9E42-099368ED54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13242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360FDE2-FBF3-46D1-8771-BB818479259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DE8F88B-FFB2-42F7-B68D-7253E02C09A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90740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18D9814-0F96-47E6-8DB1-BF9740FA32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26DF0BA-ED26-448F-ACB2-6B23A91A318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7274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6F96703-64C4-472D-A861-EA82CE8EBC1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8B9A5C0-7196-4C80-ACA6-F507F701E14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838163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341DDF6-1C40-4910-9488-4D420EF4D0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1D5243D-6DAF-41A8-9EE5-AAD253AFC9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69740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50CDD12-CCF4-4532-A131-9515A29A0A8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9B0322B-1D88-436E-B7BD-6E99EDF6AD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pic>
        <p:nvPicPr>
          <p:cNvPr id="5" name="Imagen 32">
            <a:extLst>
              <a:ext uri="{FF2B5EF4-FFF2-40B4-BE49-F238E27FC236}">
                <a16:creationId xmlns:a16="http://schemas.microsoft.com/office/drawing/2014/main" id="{82DDCD70-EE6A-89C8-725A-5BBB1F8F38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10332221" y="442"/>
            <a:ext cx="2050279" cy="79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4304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82070FC-CE86-41D0-B0FA-B9754CADD1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D6CC4F4-8557-4AD1-94FA-82F8204C40A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78017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CCEA6F1-F6B4-4180-8289-2FCB947183B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E13968E-6A05-4177-A242-C60CF65601A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2866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EED7D49-F30C-4B3B-B2DE-E5EC931641C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9BDA7CD-191F-4D36-84D2-4AD2130386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65586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FC5230D-5643-4D37-AF1A-5762CE450D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05CFAE0-B192-45E9-B28B-D36BB9C0962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7379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9795574-D925-4A1D-9360-39B185B5305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36FF332-5364-479E-932A-B2E07357401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17560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3E147C1-0DC6-4C18-865E-0B7905CD02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8444AC7-BF17-4AA7-8912-EF721CE5EAC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48960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21B724E-8EE8-4D53-8504-4A4AA52816F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06C754C-21CC-4DF7-B3A7-8B51FE5CEE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25735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40C9B6-C2BC-4531-87A6-5E91ED5C50B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7/10/2026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3751A-F5D6-4153-9E68-4EE3E352536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C1B9D-2E9F-48E0-B6A9-6D06E2B9183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00213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7074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B26B4C4-76CD-4E2F-8F67-8DAD280608D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CA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1E5E2F1-659A-436D-86FA-AC93D7242D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D"/>
          </a:solidFill>
        </p:spPr>
        <p:txBody>
          <a:bodyPr/>
          <a:lstStyle/>
          <a:p>
            <a:endParaRPr/>
          </a:p>
        </p:txBody>
      </p:sp>
      <p:pic>
        <p:nvPicPr>
          <p:cNvPr id="5" name="Imagen 32">
            <a:extLst>
              <a:ext uri="{FF2B5EF4-FFF2-40B4-BE49-F238E27FC236}">
                <a16:creationId xmlns:a16="http://schemas.microsoft.com/office/drawing/2014/main" id="{24595237-9573-AD00-3CA6-477D4152B6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10332221" y="442"/>
            <a:ext cx="2050279" cy="79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8187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ED7E9C3-0D74-50AA-B59E-196F0398C2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500" y="128105"/>
            <a:ext cx="1497655" cy="51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071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42648160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37941461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8092745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14369913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29183697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8977736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30525705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17028961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17302120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6042601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30310248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1654962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35475479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23836975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30954694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9505109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32749993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978BE73-D100-A3B0-EC03-C30CA05C9C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500" y="128105"/>
            <a:ext cx="1497655" cy="51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005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5313935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31197606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21696557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100476174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42151698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305177063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</p:spTree>
    <p:extLst>
      <p:ext uri="{BB962C8B-B14F-4D97-AF65-F5344CB8AC3E}">
        <p14:creationId xmlns:p14="http://schemas.microsoft.com/office/powerpoint/2010/main" val="11405666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38512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34">
            <a:extLst>
              <a:ext uri="{FF2B5EF4-FFF2-40B4-BE49-F238E27FC236}">
                <a16:creationId xmlns:a16="http://schemas.microsoft.com/office/drawing/2014/main" id="{EEC9D53D-078C-2F6F-B52E-7E4F2D8924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4149"/>
          <a:stretch>
            <a:fillRect/>
          </a:stretch>
        </p:blipFill>
        <p:spPr>
          <a:xfrm>
            <a:off x="10403206" y="0"/>
            <a:ext cx="1788794" cy="80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4660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  <p:pic>
        <p:nvPicPr>
          <p:cNvPr id="6" name="Imagen 34">
            <a:extLst>
              <a:ext uri="{FF2B5EF4-FFF2-40B4-BE49-F238E27FC236}">
                <a16:creationId xmlns:a16="http://schemas.microsoft.com/office/drawing/2014/main" id="{D61D851B-E403-5FC8-754F-1D149298EE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4149"/>
          <a:stretch>
            <a:fillRect/>
          </a:stretch>
        </p:blipFill>
        <p:spPr>
          <a:xfrm>
            <a:off x="10187608" y="0"/>
            <a:ext cx="1925011" cy="86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8319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  <p:pic>
        <p:nvPicPr>
          <p:cNvPr id="8" name="Imagen 34">
            <a:extLst>
              <a:ext uri="{FF2B5EF4-FFF2-40B4-BE49-F238E27FC236}">
                <a16:creationId xmlns:a16="http://schemas.microsoft.com/office/drawing/2014/main" id="{C0951759-AEA9-8392-3825-6679FDDF67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4149"/>
          <a:stretch>
            <a:fillRect/>
          </a:stretch>
        </p:blipFill>
        <p:spPr>
          <a:xfrm>
            <a:off x="10286869" y="0"/>
            <a:ext cx="1905131" cy="85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0989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  <p:pic>
        <p:nvPicPr>
          <p:cNvPr id="6" name="Imagen 34">
            <a:extLst>
              <a:ext uri="{FF2B5EF4-FFF2-40B4-BE49-F238E27FC236}">
                <a16:creationId xmlns:a16="http://schemas.microsoft.com/office/drawing/2014/main" id="{494AE1CD-8B2E-4A13-9554-B1E6129FCC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4149"/>
          <a:stretch>
            <a:fillRect/>
          </a:stretch>
        </p:blipFill>
        <p:spPr>
          <a:xfrm>
            <a:off x="10292738" y="0"/>
            <a:ext cx="1899262" cy="8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9558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  <p:pic>
        <p:nvPicPr>
          <p:cNvPr id="8" name="Imagen 34">
            <a:extLst>
              <a:ext uri="{FF2B5EF4-FFF2-40B4-BE49-F238E27FC236}">
                <a16:creationId xmlns:a16="http://schemas.microsoft.com/office/drawing/2014/main" id="{60462CE2-691C-86C7-E04B-2BCBFDD604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4149"/>
          <a:stretch>
            <a:fillRect/>
          </a:stretch>
        </p:blipFill>
        <p:spPr>
          <a:xfrm>
            <a:off x="10314832" y="0"/>
            <a:ext cx="1877168" cy="84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0486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O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 sz="1500"/>
          </a:p>
        </p:txBody>
      </p:sp>
      <p:pic>
        <p:nvPicPr>
          <p:cNvPr id="6" name="Imagen 34">
            <a:extLst>
              <a:ext uri="{FF2B5EF4-FFF2-40B4-BE49-F238E27FC236}">
                <a16:creationId xmlns:a16="http://schemas.microsoft.com/office/drawing/2014/main" id="{91C6DCD1-00CF-3E17-58D5-E5F34F8B10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4149"/>
          <a:stretch>
            <a:fillRect/>
          </a:stretch>
        </p:blipFill>
        <p:spPr>
          <a:xfrm>
            <a:off x="10292739" y="0"/>
            <a:ext cx="1899261" cy="8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5656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32">
            <a:extLst>
              <a:ext uri="{FF2B5EF4-FFF2-40B4-BE49-F238E27FC236}">
                <a16:creationId xmlns:a16="http://schemas.microsoft.com/office/drawing/2014/main" id="{63F0BC4E-CB06-9C79-A981-55C99E4482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10332221" y="442"/>
            <a:ext cx="2050279" cy="79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4504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970E8E2-E41A-492A-8BB1-7C2FA2477B1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5C574B0-7A66-4839-ACB1-DD3287E780B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pic>
        <p:nvPicPr>
          <p:cNvPr id="6" name="Imagen 32">
            <a:extLst>
              <a:ext uri="{FF2B5EF4-FFF2-40B4-BE49-F238E27FC236}">
                <a16:creationId xmlns:a16="http://schemas.microsoft.com/office/drawing/2014/main" id="{176B0824-1D8B-1F92-3057-BEC6F3AC09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10332221" y="442"/>
            <a:ext cx="2050279" cy="79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318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4891EF0-000B-408F-9856-983E1EE4C8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0D859A7-5135-48EB-BBAD-C5C0407AE7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609119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E230FE3-E760-4F29-9753-0B459ED4E1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7B73956-BBD1-4CAF-AD18-AD2F81999E9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65900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0F0F0CB-520C-4861-80B1-62136460C6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C5F8EB6-085C-4AA2-9744-CF7181B0E6C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758872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74DC224-9C4C-48C6-A3E9-80DAD5EDD57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9F558B4-6CDB-4EB9-B79C-E10B12183C1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877894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CDBA8AE-2096-41AA-AD07-573F54D968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CE19EBB-26A2-4DFD-9BAB-5358E41315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511456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753CB76-4964-43B2-AB1B-A4E6120DC3E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1048FD7-A7F8-49B9-89EA-C03AF7B3257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87622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36A5E29-3C1F-4335-8930-84A2FC0D6A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18F2D98-C2CD-4EB6-BF28-AFF7D935AED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337995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2BC11D2-6F84-4454-B290-EA82A2C0770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EE2EBDE-0206-47F1-9E54-A1556FA37A1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220643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4A41185-EC9A-46E9-A07B-D93D179A1F1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7F1B877-41AC-4355-B8A3-BFB870F6ED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455056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2126BA2-D35E-491F-8953-6FE4FE1111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5E4E87A-0E60-463D-BD4B-DECFBC6CFA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44375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34C3DB8-F840-4C82-9856-14769632F32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B366DB6-9615-44E0-AFA7-92854593567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682787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E99F7E0-2ADA-44D6-BA8B-BA2E08E6F7A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34BC0F2-0612-4E0B-9E42-099368ED54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031098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360FDE2-FBF3-46D1-8771-BB818479259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DE8F88B-FFB2-42F7-B68D-7253E02C09A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607794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18D9814-0F96-47E6-8DB1-BF9740FA32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26DF0BA-ED26-448F-ACB2-6B23A91A318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207512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6F96703-64C4-472D-A861-EA82CE8EBC1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8B9A5C0-7196-4C80-ACA6-F507F701E14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04106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341DDF6-1C40-4910-9488-4D420EF4D0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1D5243D-6DAF-41A8-9EE5-AAD253AFC9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114040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50CDD12-CCF4-4532-A131-9515A29A0A8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9B0322B-1D88-436E-B7BD-6E99EDF6AD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63B1466-BCA3-AC56-7D39-0BB1324CA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500" y="128105"/>
            <a:ext cx="1497655" cy="51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91724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82070FC-CE86-41D0-B0FA-B9754CADD1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D6CC4F4-8557-4AD1-94FA-82F8204C40A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14119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CCEA6F1-F6B4-4180-8289-2FCB947183B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E13968E-6A05-4177-A242-C60CF65601A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323331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EED7D49-F30C-4B3B-B2DE-E5EC931641C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9BDA7CD-191F-4D36-84D2-4AD2130386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76740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FC5230D-5643-4D37-AF1A-5762CE450D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05CFAE0-B192-45E9-B28B-D36BB9C0962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30523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9795574-D925-4A1D-9360-39B185B5305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36FF332-5364-479E-932A-B2E07357401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060926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3E147C1-0DC6-4C18-865E-0B7905CD02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8444AC7-BF17-4AA7-8912-EF721CE5EAC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844712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21B724E-8EE8-4D53-8504-4A4AA52816F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06C754C-21CC-4DF7-B3A7-8B51FE5CEE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845237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40C9B6-C2BC-4531-87A6-5E91ED5C50B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7/10/2026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3751A-F5D6-4153-9E68-4EE3E352536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C1B9D-2E9F-48E0-B6A9-6D06E2B9183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689462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138494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B26B4C4-76CD-4E2F-8F67-8DAD280608D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CA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1E5E2F1-659A-436D-86FA-AC93D7242D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D"/>
          </a:solidFill>
        </p:spPr>
        <p:txBody>
          <a:bodyPr/>
          <a:lstStyle/>
          <a:p>
            <a:endParaRPr/>
          </a:p>
        </p:txBody>
      </p:sp>
      <p:pic>
        <p:nvPicPr>
          <p:cNvPr id="5" name="Imagen 32">
            <a:extLst>
              <a:ext uri="{FF2B5EF4-FFF2-40B4-BE49-F238E27FC236}">
                <a16:creationId xmlns:a16="http://schemas.microsoft.com/office/drawing/2014/main" id="{24595237-9573-AD00-3CA6-477D4152B6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10332221" y="442"/>
            <a:ext cx="2050279" cy="79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7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7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slideLayout" Target="../slideLayouts/slideLayout45.xml"/><Relationship Id="rId3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slideLayout" Target="../slideLayouts/slideLayout73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34" Type="http://schemas.openxmlformats.org/officeDocument/2006/relationships/theme" Target="../theme/theme3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slideLayout" Target="../slideLayouts/slideLayout72.xml"/><Relationship Id="rId3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29" Type="http://schemas.openxmlformats.org/officeDocument/2006/relationships/slideLayout" Target="../slideLayouts/slideLayout76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71.xml"/><Relationship Id="rId32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28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31" Type="http://schemas.openxmlformats.org/officeDocument/2006/relationships/slideLayout" Target="../slideLayouts/slideLayout78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Relationship Id="rId27" Type="http://schemas.openxmlformats.org/officeDocument/2006/relationships/slideLayout" Target="../slideLayouts/slideLayout74.xml"/><Relationship Id="rId30" Type="http://schemas.openxmlformats.org/officeDocument/2006/relationships/slideLayout" Target="../slideLayouts/slideLayout77.xml"/><Relationship Id="rId8" Type="http://schemas.openxmlformats.org/officeDocument/2006/relationships/slideLayout" Target="../slideLayouts/slideLayout5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Relationship Id="rId30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2221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hdr="0" ftr="0" dt="0"/>
  <p:txStyles>
    <p:titleStyle>
      <a:lvl1pPr algn="l">
        <a:lnSpc>
          <a:spcPct val="90000"/>
        </a:lnSpc>
        <a:buNone/>
        <a:defRPr sz="4400" b="0" i="0">
          <a:solidFill>
            <a:schemeClr val="tx1"/>
          </a:solidFill>
          <a:latin typeface="MarkPro-Book"/>
          <a:ea typeface="MarkPro-Book"/>
          <a:cs typeface="MarkPro-Book"/>
        </a:defRPr>
      </a:lvl1pPr>
    </p:titleStyle>
    <p:bodyStyle>
      <a:lvl1pPr marL="228591" indent="-228591" algn="l">
        <a:lnSpc>
          <a:spcPct val="90000"/>
        </a:lnSpc>
        <a:spcBef>
          <a:spcPts val="1000"/>
        </a:spcBef>
        <a:buChar char="•"/>
        <a:defRPr sz="2800" b="0" i="0">
          <a:solidFill>
            <a:schemeClr val="tx1"/>
          </a:solidFill>
          <a:latin typeface="MarkPro-Book"/>
          <a:ea typeface="MarkPro-Book"/>
          <a:cs typeface="MarkPro-Book"/>
        </a:defRPr>
      </a:lvl1pPr>
      <a:lvl2pPr marL="685773" indent="-228591" algn="l">
        <a:lnSpc>
          <a:spcPct val="90000"/>
        </a:lnSpc>
        <a:spcBef>
          <a:spcPts val="500"/>
        </a:spcBef>
        <a:buChar char="•"/>
        <a:defRPr sz="2400" b="0" i="0">
          <a:solidFill>
            <a:schemeClr val="tx1"/>
          </a:solidFill>
          <a:latin typeface="MarkPro-Book"/>
          <a:ea typeface="MarkPro-Book"/>
          <a:cs typeface="MarkPro-Book"/>
        </a:defRPr>
      </a:lvl2pPr>
      <a:lvl3pPr marL="1142954" indent="-228591" algn="l">
        <a:lnSpc>
          <a:spcPct val="90000"/>
        </a:lnSpc>
        <a:spcBef>
          <a:spcPts val="500"/>
        </a:spcBef>
        <a:buChar char="•"/>
        <a:defRPr sz="2000" b="0" i="0">
          <a:solidFill>
            <a:schemeClr val="tx1"/>
          </a:solidFill>
          <a:latin typeface="MarkPro-Book"/>
          <a:ea typeface="MarkPro-Book"/>
          <a:cs typeface="MarkPro-Book"/>
        </a:defRPr>
      </a:lvl3pPr>
      <a:lvl4pPr marL="1600136" indent="-228591" algn="l">
        <a:lnSpc>
          <a:spcPct val="90000"/>
        </a:lnSpc>
        <a:spcBef>
          <a:spcPts val="500"/>
        </a:spcBef>
        <a:buChar char="•"/>
        <a:defRPr sz="1800" b="0" i="0">
          <a:solidFill>
            <a:schemeClr val="tx1"/>
          </a:solidFill>
          <a:latin typeface="MarkPro-Book"/>
          <a:ea typeface="MarkPro-Book"/>
          <a:cs typeface="MarkPro-Book"/>
        </a:defRPr>
      </a:lvl4pPr>
      <a:lvl5pPr marL="2057318" indent="-228591" algn="l">
        <a:lnSpc>
          <a:spcPct val="90000"/>
        </a:lnSpc>
        <a:spcBef>
          <a:spcPts val="500"/>
        </a:spcBef>
        <a:buChar char="•"/>
        <a:defRPr sz="1800" b="0" i="0">
          <a:solidFill>
            <a:schemeClr val="tx1"/>
          </a:solidFill>
          <a:latin typeface="MarkPro-Book"/>
          <a:ea typeface="MarkPro-Book"/>
          <a:cs typeface="MarkPro-Book"/>
        </a:defRPr>
      </a:lvl5pPr>
      <a:lvl6pPr marL="2514499" indent="-228591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681" indent="-228591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8863" indent="-228591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045" indent="-228591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182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363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545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727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5909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09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272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454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  <p:extLst>
    <p:ext uri="{27BBF7A9-308A-43DC-89C8-2F10F3537804}">
      <p15:sldGuideLst xmlns:p15="http://schemas.microsoft.com/office/powerpoint/2012/main">
        <p15:guide id="13" orient="horz" pos="187">
          <p15:clr>
            <a:srgbClr val="F26B43"/>
          </p15:clr>
        </p15:guide>
        <p15:guide id="14" pos="7401">
          <p15:clr>
            <a:srgbClr val="F26B43"/>
          </p15:clr>
        </p15:guide>
        <p15:guide id="15" orient="horz" pos="4133">
          <p15:clr>
            <a:srgbClr val="F26B43"/>
          </p15:clr>
        </p15:guide>
        <p15:guide id="16" pos="393">
          <p15:clr>
            <a:srgbClr val="F26B43"/>
          </p15:clr>
        </p15:guide>
        <p15:guide id="17" orient="horz" pos="2160">
          <p15:clr>
            <a:srgbClr val="F26B43"/>
          </p15:clr>
        </p15:guide>
        <p15:guide id="18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5809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  <p:sldLayoutId id="2147483708" r:id="rId29"/>
  </p:sldLayoutIdLst>
  <p:hf sldNum="0" hdr="0" ftr="0" dt="0"/>
  <p:txStyles>
    <p:titleStyle>
      <a:lvl1pPr algn="ctr">
        <a:buNone/>
        <a:defRPr sz="3667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85739" indent="-285739" algn="l">
        <a:buChar char="•"/>
        <a:defRPr sz="2667">
          <a:solidFill>
            <a:schemeClr val="tx1"/>
          </a:solidFill>
          <a:latin typeface="+mn-lt"/>
          <a:ea typeface="+mn-lt"/>
          <a:cs typeface="+mn-lt"/>
        </a:defRPr>
      </a:lvl1pPr>
      <a:lvl2pPr marL="619100" indent="-238115" algn="l">
        <a:buChar char="–"/>
        <a:defRPr sz="2333">
          <a:solidFill>
            <a:schemeClr val="tx1"/>
          </a:solidFill>
          <a:latin typeface="+mn-lt"/>
          <a:ea typeface="+mn-lt"/>
          <a:cs typeface="+mn-lt"/>
        </a:defRPr>
      </a:lvl2pPr>
      <a:lvl3pPr marL="952462" indent="-190492" algn="l"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333447" indent="-190492" algn="l">
        <a:buChar char="–"/>
        <a:defRPr sz="1667">
          <a:solidFill>
            <a:schemeClr val="tx1"/>
          </a:solidFill>
          <a:latin typeface="+mn-lt"/>
          <a:ea typeface="+mn-lt"/>
          <a:cs typeface="+mn-lt"/>
        </a:defRPr>
      </a:lvl4pPr>
      <a:lvl5pPr marL="1714431" indent="-190492" algn="l">
        <a:buChar char="»"/>
        <a:defRPr sz="1667">
          <a:solidFill>
            <a:schemeClr val="tx1"/>
          </a:solidFill>
          <a:latin typeface="+mn-lt"/>
          <a:ea typeface="+mn-lt"/>
          <a:cs typeface="+mn-lt"/>
        </a:defRPr>
      </a:lvl5pPr>
      <a:lvl6pPr marL="2095416" indent="-190492" algn="l">
        <a:buChar char="•"/>
        <a:defRPr sz="1667">
          <a:solidFill>
            <a:schemeClr val="tx1"/>
          </a:solidFill>
          <a:latin typeface="+mn-lt"/>
          <a:ea typeface="+mn-lt"/>
          <a:cs typeface="+mn-lt"/>
        </a:defRPr>
      </a:lvl6pPr>
      <a:lvl7pPr marL="2476401" indent="-190492" algn="l">
        <a:buChar char="•"/>
        <a:defRPr sz="1667">
          <a:solidFill>
            <a:schemeClr val="tx1"/>
          </a:solidFill>
          <a:latin typeface="+mn-lt"/>
          <a:ea typeface="+mn-lt"/>
          <a:cs typeface="+mn-lt"/>
        </a:defRPr>
      </a:lvl7pPr>
      <a:lvl8pPr marL="2857386" indent="-190492" algn="l">
        <a:buChar char="•"/>
        <a:defRPr sz="1667">
          <a:solidFill>
            <a:schemeClr val="tx1"/>
          </a:solidFill>
          <a:latin typeface="+mn-lt"/>
          <a:ea typeface="+mn-lt"/>
          <a:cs typeface="+mn-lt"/>
        </a:defRPr>
      </a:lvl8pPr>
      <a:lvl9pPr marL="3238370" indent="-190492" algn="l">
        <a:buChar char="•"/>
        <a:defRPr sz="1667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1pPr>
      <a:lvl2pPr marL="380985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2pPr>
      <a:lvl3pPr marL="761970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3pPr>
      <a:lvl4pPr marL="1142954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4pPr>
      <a:lvl5pPr marL="1523939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5pPr>
      <a:lvl6pPr marL="1904924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6pPr>
      <a:lvl7pPr marL="2285909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7pPr>
      <a:lvl8pPr marL="2666893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8pPr>
      <a:lvl9pPr marL="3047878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8030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  <p:sldLayoutId id="2147483729" r:id="rId20"/>
    <p:sldLayoutId id="2147483730" r:id="rId21"/>
    <p:sldLayoutId id="2147483731" r:id="rId22"/>
    <p:sldLayoutId id="2147483732" r:id="rId23"/>
    <p:sldLayoutId id="2147483733" r:id="rId24"/>
    <p:sldLayoutId id="2147483734" r:id="rId25"/>
    <p:sldLayoutId id="2147483735" r:id="rId26"/>
    <p:sldLayoutId id="2147483736" r:id="rId27"/>
    <p:sldLayoutId id="2147483737" r:id="rId28"/>
    <p:sldLayoutId id="2147483738" r:id="rId29"/>
    <p:sldLayoutId id="2147483739" r:id="rId30"/>
    <p:sldLayoutId id="2147483740" r:id="rId31"/>
    <p:sldLayoutId id="2147483741" r:id="rId32"/>
    <p:sldLayoutId id="2147483742" r:id="rId33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241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  <p:sldLayoutId id="2147483766" r:id="rId23"/>
    <p:sldLayoutId id="2147483767" r:id="rId24"/>
    <p:sldLayoutId id="2147483768" r:id="rId25"/>
    <p:sldLayoutId id="2147483769" r:id="rId26"/>
    <p:sldLayoutId id="2147483770" r:id="rId27"/>
    <p:sldLayoutId id="2147483771" r:id="rId28"/>
    <p:sldLayoutId id="2147483772" r:id="rId29"/>
  </p:sldLayoutIdLst>
  <p:hf sldNum="0" hdr="0" ftr="0" dt="0"/>
  <p:txStyles>
    <p:titleStyle>
      <a:lvl1pPr algn="ctr">
        <a:buNone/>
        <a:defRPr sz="3667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85739" indent="-285739" algn="l">
        <a:buChar char="•"/>
        <a:defRPr sz="2667">
          <a:solidFill>
            <a:schemeClr val="tx1"/>
          </a:solidFill>
          <a:latin typeface="+mn-lt"/>
          <a:ea typeface="+mn-lt"/>
          <a:cs typeface="+mn-lt"/>
        </a:defRPr>
      </a:lvl1pPr>
      <a:lvl2pPr marL="619100" indent="-238115" algn="l">
        <a:buChar char="–"/>
        <a:defRPr sz="2333">
          <a:solidFill>
            <a:schemeClr val="tx1"/>
          </a:solidFill>
          <a:latin typeface="+mn-lt"/>
          <a:ea typeface="+mn-lt"/>
          <a:cs typeface="+mn-lt"/>
        </a:defRPr>
      </a:lvl2pPr>
      <a:lvl3pPr marL="952462" indent="-190492" algn="l"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333447" indent="-190492" algn="l">
        <a:buChar char="–"/>
        <a:defRPr sz="1667">
          <a:solidFill>
            <a:schemeClr val="tx1"/>
          </a:solidFill>
          <a:latin typeface="+mn-lt"/>
          <a:ea typeface="+mn-lt"/>
          <a:cs typeface="+mn-lt"/>
        </a:defRPr>
      </a:lvl4pPr>
      <a:lvl5pPr marL="1714431" indent="-190492" algn="l">
        <a:buChar char="»"/>
        <a:defRPr sz="1667">
          <a:solidFill>
            <a:schemeClr val="tx1"/>
          </a:solidFill>
          <a:latin typeface="+mn-lt"/>
          <a:ea typeface="+mn-lt"/>
          <a:cs typeface="+mn-lt"/>
        </a:defRPr>
      </a:lvl5pPr>
      <a:lvl6pPr marL="2095416" indent="-190492" algn="l">
        <a:buChar char="•"/>
        <a:defRPr sz="1667">
          <a:solidFill>
            <a:schemeClr val="tx1"/>
          </a:solidFill>
          <a:latin typeface="+mn-lt"/>
          <a:ea typeface="+mn-lt"/>
          <a:cs typeface="+mn-lt"/>
        </a:defRPr>
      </a:lvl6pPr>
      <a:lvl7pPr marL="2476401" indent="-190492" algn="l">
        <a:buChar char="•"/>
        <a:defRPr sz="1667">
          <a:solidFill>
            <a:schemeClr val="tx1"/>
          </a:solidFill>
          <a:latin typeface="+mn-lt"/>
          <a:ea typeface="+mn-lt"/>
          <a:cs typeface="+mn-lt"/>
        </a:defRPr>
      </a:lvl7pPr>
      <a:lvl8pPr marL="2857386" indent="-190492" algn="l">
        <a:buChar char="•"/>
        <a:defRPr sz="1667">
          <a:solidFill>
            <a:schemeClr val="tx1"/>
          </a:solidFill>
          <a:latin typeface="+mn-lt"/>
          <a:ea typeface="+mn-lt"/>
          <a:cs typeface="+mn-lt"/>
        </a:defRPr>
      </a:lvl8pPr>
      <a:lvl9pPr marL="3238370" indent="-190492" algn="l">
        <a:buChar char="•"/>
        <a:defRPr sz="1667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1pPr>
      <a:lvl2pPr marL="380985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2pPr>
      <a:lvl3pPr marL="761970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3pPr>
      <a:lvl4pPr marL="1142954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4pPr>
      <a:lvl5pPr marL="1523939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5pPr>
      <a:lvl6pPr marL="1904924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6pPr>
      <a:lvl7pPr marL="2285909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7pPr>
      <a:lvl8pPr marL="2666893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8pPr>
      <a:lvl9pPr marL="3047878" algn="l">
        <a:buNone/>
        <a:defRPr sz="15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jpeg"/><Relationship Id="rId3" Type="http://schemas.openxmlformats.org/officeDocument/2006/relationships/image" Target="../media/image18.sv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7.jpeg"/><Relationship Id="rId11" Type="http://schemas.openxmlformats.org/officeDocument/2006/relationships/image" Target="../media/image32.png"/><Relationship Id="rId5" Type="http://schemas.openxmlformats.org/officeDocument/2006/relationships/image" Target="../media/image26.jpe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jpeg"/><Relationship Id="rId1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sv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0.png"/><Relationship Id="rId11" Type="http://schemas.openxmlformats.org/officeDocument/2006/relationships/image" Target="../media/image18.sv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sv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0.png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8.sv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5.jpeg"/><Relationship Id="rId5" Type="http://schemas.openxmlformats.org/officeDocument/2006/relationships/image" Target="../media/image28.jpeg"/><Relationship Id="rId4" Type="http://schemas.openxmlformats.org/officeDocument/2006/relationships/image" Target="../media/image31.png"/><Relationship Id="rId9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5.png"/><Relationship Id="rId11" Type="http://schemas.openxmlformats.org/officeDocument/2006/relationships/image" Target="../media/image18.sv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3" Type="http://schemas.openxmlformats.org/officeDocument/2006/relationships/image" Target="../media/image18.svg"/><Relationship Id="rId21" Type="http://schemas.openxmlformats.org/officeDocument/2006/relationships/image" Target="../media/image77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19" Type="http://schemas.openxmlformats.org/officeDocument/2006/relationships/image" Target="../media/image75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" Type="http://schemas.openxmlformats.org/officeDocument/2006/relationships/image" Target="../media/image78.png"/><Relationship Id="rId16" Type="http://schemas.openxmlformats.org/officeDocument/2006/relationships/image" Target="../media/image92.png"/><Relationship Id="rId20" Type="http://schemas.openxmlformats.org/officeDocument/2006/relationships/image" Target="../media/image96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19" Type="http://schemas.openxmlformats.org/officeDocument/2006/relationships/image" Target="../media/image95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" Type="http://schemas.openxmlformats.org/officeDocument/2006/relationships/image" Target="../media/image97.png"/><Relationship Id="rId16" Type="http://schemas.openxmlformats.org/officeDocument/2006/relationships/image" Target="../media/image11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5" Type="http://schemas.openxmlformats.org/officeDocument/2006/relationships/image" Target="../media/image11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2"/>
          <p:cNvPicPr>
            <a:picLocks noChangeAspect="1"/>
          </p:cNvPicPr>
          <p:nvPr/>
        </p:nvPicPr>
        <p:blipFill>
          <a:blip r:embed="rId3">
            <a:alphaModFix amt="10000"/>
          </a:blip>
          <a:srcRect b="8948"/>
          <a:stretch>
            <a:fillRect/>
          </a:stretch>
        </p:blipFill>
        <p:spPr>
          <a:xfrm>
            <a:off x="0" y="-11857"/>
            <a:ext cx="12192001" cy="686985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46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25905D-41A1-330F-67D1-1C81CFBAF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268" y="4137907"/>
            <a:ext cx="10694147" cy="984138"/>
          </a:xfrm>
        </p:spPr>
        <p:txBody>
          <a:bodyPr/>
          <a:lstStyle/>
          <a:p>
            <a:pPr algn="ctr">
              <a:buNone/>
              <a:defRPr sz="31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CO" sz="3200" b="1" i="0" noProof="0">
                <a:solidFill>
                  <a:srgbClr val="006D77"/>
                </a:solidFill>
                <a:latin typeface="Arial"/>
                <a:ea typeface="Arial"/>
                <a:cs typeface="Arial"/>
              </a:rPr>
              <a:t>Strategic Framework</a:t>
            </a:r>
          </a:p>
          <a:p>
            <a:pPr algn="ctr">
              <a:buNone/>
              <a:defRPr sz="31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CO" sz="3200" b="1" i="0" noProof="0">
                <a:solidFill>
                  <a:srgbClr val="006D77"/>
                </a:solidFill>
                <a:latin typeface="Arial"/>
                <a:ea typeface="Arial"/>
                <a:cs typeface="Arial"/>
              </a:rPr>
              <a:t>and Institutional Presentation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99AE7F6-3931-93D5-7E66-5C33E0C25779}"/>
              </a:ext>
            </a:extLst>
          </p:cNvPr>
          <p:cNvSpPr>
            <a:spLocks noGrp="1"/>
          </p:cNvSpPr>
          <p:nvPr/>
        </p:nvSpPr>
        <p:spPr>
          <a:xfrm>
            <a:off x="2455130" y="1282570"/>
            <a:ext cx="69585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3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Arial"/>
                <a:cs typeface="Arial"/>
              </a:rPr>
              <a:t>Council of Chambers of Commerce of the Americas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3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Arial"/>
                <a:cs typeface="Arial"/>
              </a:rPr>
              <a:t>(CCCAM)</a:t>
            </a:r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79885419-1723-B831-2C1F-0F16163D10F9}"/>
              </a:ext>
            </a:extLst>
          </p:cNvPr>
          <p:cNvSpPr>
            <a:spLocks noGrp="1"/>
          </p:cNvSpPr>
          <p:nvPr/>
        </p:nvSpPr>
        <p:spPr>
          <a:xfrm>
            <a:off x="749808" y="1001486"/>
            <a:ext cx="10509068" cy="110273"/>
          </a:xfrm>
          <a:prstGeom prst="rect">
            <a:avLst/>
          </a:prstGeom>
          <a:solidFill>
            <a:srgbClr val="00A6A6"/>
          </a:solidFill>
          <a:ln>
            <a:solidFill>
              <a:srgbClr val="006D77"/>
            </a:solidFill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343433"/>
              </a:solidFill>
              <a:effectLst/>
              <a:uLnTx/>
              <a:uFillTx/>
              <a:latin typeface="Arial  "/>
              <a:ea typeface="+mn-ea"/>
              <a:cs typeface="+mn-cs"/>
            </a:endParaRPr>
          </a:p>
        </p:txBody>
      </p:sp>
      <p:sp>
        <p:nvSpPr>
          <p:cNvPr id="12" name="Shape 4">
            <a:extLst>
              <a:ext uri="{FF2B5EF4-FFF2-40B4-BE49-F238E27FC236}">
                <a16:creationId xmlns:a16="http://schemas.microsoft.com/office/drawing/2014/main" id="{5B41AC7E-1BB6-4FFF-0443-7B883CE13DA8}"/>
              </a:ext>
            </a:extLst>
          </p:cNvPr>
          <p:cNvSpPr>
            <a:spLocks noGrp="1"/>
          </p:cNvSpPr>
          <p:nvPr/>
        </p:nvSpPr>
        <p:spPr>
          <a:xfrm>
            <a:off x="2535741" y="5292055"/>
            <a:ext cx="6514033" cy="38099"/>
          </a:xfrm>
          <a:prstGeom prst="rect">
            <a:avLst/>
          </a:prstGeom>
          <a:solidFill>
            <a:srgbClr val="00A6A6"/>
          </a:solidFill>
          <a:ln>
            <a:solidFill>
              <a:srgbClr val="006D77"/>
            </a:solidFill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343433"/>
              </a:solidFill>
              <a:effectLst/>
              <a:uLnTx/>
              <a:uFillTx/>
              <a:latin typeface="Arial  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639629" y="5702815"/>
            <a:ext cx="2694279" cy="512064"/>
          </a:xfrm>
          <a:prstGeom prst="roundRect">
            <a:avLst>
              <a:gd name="adj" fmla="val 50000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2026 - 2030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174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12982AF-4C3B-413C-AF2B-9B8DC83F4671}"/>
              </a:ext>
            </a:extLst>
          </p:cNvPr>
          <p:cNvSpPr>
            <a:spLocks noGrp="1"/>
          </p:cNvSpPr>
          <p:nvPr/>
        </p:nvSpPr>
        <p:spPr>
          <a:xfrm>
            <a:off x="363935" y="224581"/>
            <a:ext cx="3383280" cy="310954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1" name="Image 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775F69B3-16A4-42E2-B437-8FC318B80A49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3154680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EXECUTIVE SUMMARY AND MANDATE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AF3C807-E8BE-4744-82E8-63FAA8F51479}"/>
              </a:ext>
            </a:extLst>
          </p:cNvPr>
          <p:cNvSpPr>
            <a:spLocks noGrp="1"/>
          </p:cNvSpPr>
          <p:nvPr/>
        </p:nvSpPr>
        <p:spPr>
          <a:xfrm>
            <a:off x="458252" y="638519"/>
            <a:ext cx="10869018" cy="103346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5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A Hemispheric Platform to Coordinate and Deliver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B45693E-F06D-6F5A-FF12-EFFF7B7D066F}"/>
              </a:ext>
            </a:extLst>
          </p:cNvPr>
          <p:cNvSpPr txBox="1"/>
          <p:nvPr/>
        </p:nvSpPr>
        <p:spPr>
          <a:xfrm>
            <a:off x="392123" y="1201928"/>
            <a:ext cx="10869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CCCAM turns the collective capacity of the chamber system into a permanent platform for integration, cooperation, and execution at the service of businesses and territories.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57200" y="2130552"/>
            <a:ext cx="5349240" cy="868680"/>
          </a:xfrm>
          <a:prstGeom prst="roundRect">
            <a:avLst>
              <a:gd name="adj" fmla="val 6000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57200" y="2130552"/>
            <a:ext cx="64008" cy="86868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85800" y="2203704"/>
            <a:ext cx="4937760" cy="777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Institutional Nature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private, non-profit, non-governmental international association headquartered in Bogotá.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7200" y="3136392"/>
            <a:ext cx="5349240" cy="868680"/>
          </a:xfrm>
          <a:prstGeom prst="roundRect">
            <a:avLst>
              <a:gd name="adj" fmla="val 6000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57200" y="3136392"/>
            <a:ext cx="64008" cy="86868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5800" y="3209544"/>
            <a:ext cx="4937760" cy="777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Hemispheric Scope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Brings together chambers from across the Americas under a continental vision that recognizes subregional diversity.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57200" y="4142232"/>
            <a:ext cx="5349240" cy="868680"/>
          </a:xfrm>
          <a:prstGeom prst="roundRect">
            <a:avLst>
              <a:gd name="adj" fmla="val 6000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57200" y="4142232"/>
            <a:ext cx="64008" cy="86868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5800" y="4215384"/>
            <a:ext cx="4937760" cy="777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Collective Capacity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Turns the chamber network into a shared voice, knowledge, connections, and projects.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57200" y="5148072"/>
            <a:ext cx="5349240" cy="868680"/>
          </a:xfrm>
          <a:prstGeom prst="roundRect">
            <a:avLst>
              <a:gd name="adj" fmla="val 6000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57200" y="5148072"/>
            <a:ext cx="64008" cy="86868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5800" y="5221224"/>
            <a:ext cx="4937760" cy="777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Complementarity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Connects and amplifies existing capabilities without replacing mandates or duplicating services.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434376" y="2073114"/>
            <a:ext cx="285231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INSTITUTIONAL MANDATE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5989320" y="2651760"/>
            <a:ext cx="5742432" cy="2679192"/>
          </a:xfrm>
          <a:prstGeom prst="roundRect">
            <a:avLst>
              <a:gd name="adj" fmla="val 4000"/>
            </a:avLst>
          </a:prstGeom>
          <a:solidFill>
            <a:srgbClr val="EC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63640" y="2788920"/>
            <a:ext cx="519379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1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“Bring together the capabilities and best practices of chambers of commerce across the Americas through a permanent mechanism for integration and cooperation that recognizes the diversity of their realities and models, to continuously promote and defend the free enterprise system, build a unified continental voice, and turn shared challenges into high-impact hemispheric solutions, collaborative projects, and measurable results that strengthen competitiveness, create value for businesses, and contribute to the sustainable development of communities across the region.”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989320" y="5669280"/>
            <a:ext cx="1229868" cy="384048"/>
          </a:xfrm>
          <a:prstGeom prst="roundRect">
            <a:avLst>
              <a:gd name="adj" fmla="val 50000"/>
            </a:avLst>
          </a:prstGeom>
          <a:solidFill>
            <a:srgbClr val="EC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Articulate Capabilities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7402068" y="5669280"/>
            <a:ext cx="1389235" cy="384048"/>
          </a:xfrm>
          <a:prstGeom prst="roundRect">
            <a:avLst>
              <a:gd name="adj" fmla="val 50000"/>
            </a:avLst>
          </a:prstGeom>
          <a:solidFill>
            <a:srgbClr val="EC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Defense of Free Enterprise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8997696" y="5669280"/>
            <a:ext cx="1229868" cy="384048"/>
          </a:xfrm>
          <a:prstGeom prst="roundRect">
            <a:avLst>
              <a:gd name="adj" fmla="val 50000"/>
            </a:avLst>
          </a:prstGeom>
          <a:solidFill>
            <a:srgbClr val="EC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 a Unified Voice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0501884" y="5669280"/>
            <a:ext cx="1229868" cy="384048"/>
          </a:xfrm>
          <a:prstGeom prst="roundRect">
            <a:avLst>
              <a:gd name="adj" fmla="val 50000"/>
            </a:avLst>
          </a:prstGeom>
          <a:solidFill>
            <a:srgbClr val="EC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Concrete Results</a:t>
            </a:r>
          </a:p>
        </p:txBody>
      </p:sp>
    </p:spTree>
    <p:extLst>
      <p:ext uri="{BB962C8B-B14F-4D97-AF65-F5344CB8AC3E}">
        <p14:creationId xmlns:p14="http://schemas.microsoft.com/office/powerpoint/2010/main" val="1938910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4638" y="600719"/>
            <a:ext cx="9144000" cy="4961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33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Four Forces Demanding Hemispheric Articulation</a:t>
            </a:r>
            <a:endParaRPr kumimoji="0" lang="es-CO" sz="2333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8254783" y="1319897"/>
            <a:ext cx="755904" cy="755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4194847" y="3822416"/>
            <a:ext cx="755904" cy="755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BB5B99C5-7EDE-275F-827B-F4F589A92C56}"/>
              </a:ext>
            </a:extLst>
          </p:cNvPr>
          <p:cNvGrpSpPr/>
          <p:nvPr/>
        </p:nvGrpSpPr>
        <p:grpSpPr>
          <a:xfrm>
            <a:off x="6080814" y="4177661"/>
            <a:ext cx="5435630" cy="2207307"/>
            <a:chOff x="656706" y="1425840"/>
            <a:chExt cx="6152666" cy="2648764"/>
          </a:xfrm>
        </p:grpSpPr>
        <p:sp>
          <p:nvSpPr>
            <p:cNvPr id="8" name="Text 50">
              <a:extLst>
                <a:ext uri="{FF2B5EF4-FFF2-40B4-BE49-F238E27FC236}">
                  <a16:creationId xmlns:a16="http://schemas.microsoft.com/office/drawing/2014/main" id="{183C3A7C-34EA-A5B3-3E6F-69C8FD134BC2}"/>
                </a:ext>
              </a:extLst>
            </p:cNvPr>
            <p:cNvSpPr/>
            <p:nvPr/>
          </p:nvSpPr>
          <p:spPr>
            <a:xfrm>
              <a:off x="1777466" y="1425840"/>
              <a:ext cx="5031906" cy="950976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Arial" pitchFamily="34" charset="-122"/>
                  <a:cs typeface="Arial" pitchFamily="34" charset="-120"/>
                </a:rPr>
                <a:t>4. Geopolitical</a:t>
              </a:r>
              <a:r>
                <a:rPr kumimoji="0" lang="es-CO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Arial" pitchFamily="34" charset="-122"/>
                  <a:cs typeface="Arial" pitchFamily="34" charset="-120"/>
                </a:rPr>
                <a:t>Fragmentation</a:t>
              </a:r>
              <a:endParaRPr kumimoji="0" lang="es-CO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 51">
              <a:extLst>
                <a:ext uri="{FF2B5EF4-FFF2-40B4-BE49-F238E27FC236}">
                  <a16:creationId xmlns:a16="http://schemas.microsoft.com/office/drawing/2014/main" id="{246B622A-37E6-DF1B-5CD7-3ECA21CDDD23}"/>
                </a:ext>
              </a:extLst>
            </p:cNvPr>
            <p:cNvSpPr/>
            <p:nvPr/>
          </p:nvSpPr>
          <p:spPr>
            <a:xfrm>
              <a:off x="1752850" y="2385416"/>
              <a:ext cx="4279331" cy="972645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just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Arial" pitchFamily="34" charset="-122"/>
                  <a:cs typeface="Arial" pitchFamily="34" charset="-120"/>
                </a:rPr>
                <a:t>Record tariffs are diverting +USD 165,000M from the U.S.-China corridor.</a:t>
              </a:r>
              <a:endParaRPr kumimoji="0" lang="es-C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 52">
              <a:extLst>
                <a:ext uri="{FF2B5EF4-FFF2-40B4-BE49-F238E27FC236}">
                  <a16:creationId xmlns:a16="http://schemas.microsoft.com/office/drawing/2014/main" id="{7725BB43-A227-FBCC-8FDC-9B108F3B4DBB}"/>
                </a:ext>
              </a:extLst>
            </p:cNvPr>
            <p:cNvSpPr/>
            <p:nvPr/>
          </p:nvSpPr>
          <p:spPr>
            <a:xfrm>
              <a:off x="1752850" y="3228514"/>
              <a:ext cx="4279330" cy="84609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600" b="1" i="0" u="none" strike="noStrike" kern="1200" cap="none" spc="0" normalizeH="0" baseline="0" noProof="0">
                  <a:ln>
                    <a:noFill/>
                  </a:ln>
                  <a:solidFill>
                    <a:srgbClr val="00A6A6"/>
                  </a:solidFill>
                  <a:effectLst/>
                  <a:uLnTx/>
                  <a:uFillTx/>
                  <a:latin typeface="Arial" pitchFamily="34" charset="0"/>
                  <a:ea typeface="Arial" pitchFamily="34" charset="-122"/>
                  <a:cs typeface="Arial" pitchFamily="34" charset="-120"/>
                </a:rPr>
                <a:t>Imperative: The Americas need a coordinated voice to capitalize on nearshoring.</a:t>
              </a:r>
              <a:endPara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BF0EF564-C799-C0E2-5F62-85360D9B2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6706" y="1453088"/>
              <a:ext cx="907085" cy="819560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201E229C-BD56-94CC-6DED-DC4EB6101DD6}"/>
              </a:ext>
            </a:extLst>
          </p:cNvPr>
          <p:cNvGrpSpPr/>
          <p:nvPr/>
        </p:nvGrpSpPr>
        <p:grpSpPr>
          <a:xfrm>
            <a:off x="6120186" y="1330049"/>
            <a:ext cx="4714864" cy="2097860"/>
            <a:chOff x="5350755" y="4238875"/>
            <a:chExt cx="5657838" cy="2517433"/>
          </a:xfrm>
        </p:grpSpPr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7657BEB9-2839-F215-5430-BE547996102D}"/>
                </a:ext>
              </a:extLst>
            </p:cNvPr>
            <p:cNvGrpSpPr/>
            <p:nvPr/>
          </p:nvGrpSpPr>
          <p:grpSpPr>
            <a:xfrm>
              <a:off x="6465586" y="4248825"/>
              <a:ext cx="4543007" cy="2507483"/>
              <a:chOff x="6465586" y="4248825"/>
              <a:chExt cx="4543007" cy="2507483"/>
            </a:xfrm>
          </p:grpSpPr>
          <p:sp>
            <p:nvSpPr>
              <p:cNvPr id="20" name="Text 62">
                <a:extLst>
                  <a:ext uri="{FF2B5EF4-FFF2-40B4-BE49-F238E27FC236}">
                    <a16:creationId xmlns:a16="http://schemas.microsoft.com/office/drawing/2014/main" id="{8F97BC2F-BA56-618C-BFE7-1469A3050829}"/>
                  </a:ext>
                </a:extLst>
              </p:cNvPr>
              <p:cNvSpPr/>
              <p:nvPr/>
            </p:nvSpPr>
            <p:spPr>
              <a:xfrm>
                <a:off x="6513094" y="4248825"/>
                <a:ext cx="3718866" cy="950976"/>
              </a:xfrm>
              <a:prstGeom prst="rect">
                <a:avLst/>
              </a:prstGeom>
              <a:noFill/>
              <a:ln/>
            </p:spPr>
            <p:txBody>
              <a:bodyPr wrap="square" rtlCol="0" anchor="t"/>
              <a:lstStyle/>
              <a:p>
                <a:pPr marL="0" marR="0" lvl="0" indent="0" algn="l" defTabSz="7619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2. Supply Chain</a:t>
                </a:r>
                <a:r>
                  <a:rPr kumimoji="0" lang="es-CO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7619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Reconfiguration</a:t>
                </a:r>
                <a:endParaRPr kumimoji="0" lang="es-CO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Text 63">
                <a:extLst>
                  <a:ext uri="{FF2B5EF4-FFF2-40B4-BE49-F238E27FC236}">
                    <a16:creationId xmlns:a16="http://schemas.microsoft.com/office/drawing/2014/main" id="{BC4974A4-F157-2CCB-DF30-BE0A7519ECB6}"/>
                  </a:ext>
                </a:extLst>
              </p:cNvPr>
              <p:cNvSpPr/>
              <p:nvPr/>
            </p:nvSpPr>
            <p:spPr>
              <a:xfrm>
                <a:off x="6518531" y="5181894"/>
                <a:ext cx="4490062" cy="526695"/>
              </a:xfrm>
              <a:prstGeom prst="rect">
                <a:avLst/>
              </a:prstGeom>
              <a:noFill/>
              <a:ln/>
            </p:spPr>
            <p:txBody>
              <a:bodyPr wrap="square" rtlCol="0" anchor="t"/>
              <a:lstStyle/>
              <a:p>
                <a:pPr marL="0" marR="0" lvl="0" indent="0" algn="just" defTabSz="7619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Latin America is emerging as an alternative value hub.</a:t>
                </a:r>
                <a:endParaRPr kumimoji="0" lang="es-CO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Text 64">
                <a:extLst>
                  <a:ext uri="{FF2B5EF4-FFF2-40B4-BE49-F238E27FC236}">
                    <a16:creationId xmlns:a16="http://schemas.microsoft.com/office/drawing/2014/main" id="{18EA5725-16D5-081A-A92A-AF6263D11EBA}"/>
                  </a:ext>
                </a:extLst>
              </p:cNvPr>
              <p:cNvSpPr/>
              <p:nvPr/>
            </p:nvSpPr>
            <p:spPr>
              <a:xfrm>
                <a:off x="6465586" y="5910216"/>
                <a:ext cx="4490063" cy="846092"/>
              </a:xfrm>
              <a:prstGeom prst="rect">
                <a:avLst/>
              </a:prstGeom>
              <a:noFill/>
              <a:ln/>
            </p:spPr>
            <p:txBody>
              <a:bodyPr wrap="square" rtlCol="0" anchor="t"/>
              <a:lstStyle/>
              <a:p>
                <a:pPr marL="0" marR="0" lvl="0" indent="0" algn="l" defTabSz="7619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A6A6"/>
                    </a:solidFill>
                    <a:effectLst/>
                    <a:uLnTx/>
                    <a:uFillTx/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Imperative: Integrated regional matchmaking platforms.</a:t>
                </a:r>
                <a:endParaRPr kumimoji="0" lang="es-CO" sz="1600" b="0" i="0" u="none" strike="noStrike" kern="1200" cap="none" spc="0" normalizeH="0" baseline="0" noProof="0">
                  <a:ln>
                    <a:noFill/>
                  </a:ln>
                  <a:solidFill>
                    <a:srgbClr val="00A6A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9ED951EC-EC08-D932-839F-6266226B0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50755" y="4238875"/>
              <a:ext cx="914401" cy="1036864"/>
            </a:xfrm>
            <a:prstGeom prst="rect">
              <a:avLst/>
            </a:prstGeom>
          </p:spPr>
        </p:pic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2208E413-0AD7-7430-A9DD-A1EBA7B4D180}"/>
              </a:ext>
            </a:extLst>
          </p:cNvPr>
          <p:cNvGrpSpPr/>
          <p:nvPr/>
        </p:nvGrpSpPr>
        <p:grpSpPr>
          <a:xfrm>
            <a:off x="1095433" y="4222816"/>
            <a:ext cx="4683465" cy="2363745"/>
            <a:chOff x="-1160500" y="4395611"/>
            <a:chExt cx="5620158" cy="2836494"/>
          </a:xfrm>
        </p:grpSpPr>
        <p:sp>
          <p:nvSpPr>
            <p:cNvPr id="24" name="Text 59">
              <a:extLst>
                <a:ext uri="{FF2B5EF4-FFF2-40B4-BE49-F238E27FC236}">
                  <a16:creationId xmlns:a16="http://schemas.microsoft.com/office/drawing/2014/main" id="{999E2480-48E9-07DA-AC0D-B54CA843323C}"/>
                </a:ext>
              </a:extLst>
            </p:cNvPr>
            <p:cNvSpPr/>
            <p:nvPr/>
          </p:nvSpPr>
          <p:spPr>
            <a:xfrm>
              <a:off x="-193604" y="4414473"/>
              <a:ext cx="4653262" cy="1574048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Arial" pitchFamily="34" charset="-122"/>
                  <a:cs typeface="Arial" pitchFamily="34" charset="-120"/>
                </a:rPr>
                <a:t>3. Rise of Services</a:t>
              </a:r>
              <a:endParaRPr kumimoji="0" lang="es-CO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 60">
              <a:extLst>
                <a:ext uri="{FF2B5EF4-FFF2-40B4-BE49-F238E27FC236}">
                  <a16:creationId xmlns:a16="http://schemas.microsoft.com/office/drawing/2014/main" id="{264E9EEB-69F3-5F51-0B53-4FA1585FBB70}"/>
                </a:ext>
              </a:extLst>
            </p:cNvPr>
            <p:cNvSpPr/>
            <p:nvPr/>
          </p:nvSpPr>
          <p:spPr>
            <a:xfrm>
              <a:off x="-176778" y="4937722"/>
              <a:ext cx="4224355" cy="1032019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just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Arial" pitchFamily="34" charset="-122"/>
                  <a:cs typeface="Arial" pitchFamily="34" charset="-120"/>
                </a:rPr>
                <a:t>Services account for 27% of world trade, growing twice as fast as goods.</a:t>
              </a:r>
              <a:endParaRPr kumimoji="0" lang="es-C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 61">
              <a:extLst>
                <a:ext uri="{FF2B5EF4-FFF2-40B4-BE49-F238E27FC236}">
                  <a16:creationId xmlns:a16="http://schemas.microsoft.com/office/drawing/2014/main" id="{DE1F345C-87CB-425D-EAC4-ECAF1DA41D4D}"/>
                </a:ext>
              </a:extLst>
            </p:cNvPr>
            <p:cNvSpPr/>
            <p:nvPr/>
          </p:nvSpPr>
          <p:spPr>
            <a:xfrm>
              <a:off x="-176778" y="5988521"/>
              <a:ext cx="4224355" cy="124358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600" b="1" i="0" u="none" strike="noStrike" kern="1200" cap="none" spc="0" normalizeH="0" baseline="0" noProof="0">
                  <a:ln>
                    <a:noFill/>
                  </a:ln>
                  <a:solidFill>
                    <a:srgbClr val="00A6A6"/>
                  </a:solidFill>
                  <a:effectLst/>
                  <a:uLnTx/>
                  <a:uFillTx/>
                  <a:latin typeface="Arial" pitchFamily="34" charset="0"/>
                  <a:ea typeface="Arial" pitchFamily="34" charset="-122"/>
                  <a:cs typeface="Arial" pitchFamily="34" charset="-120"/>
                </a:rPr>
                <a:t>Imperative: Regional leadership on the digital agenda.</a:t>
              </a:r>
              <a:endPara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33230CFB-4A31-2329-2BC1-E8FD75F8F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160500" y="4395611"/>
              <a:ext cx="731519" cy="731519"/>
            </a:xfrm>
            <a:prstGeom prst="rect">
              <a:avLst/>
            </a:prstGeom>
          </p:spPr>
        </p:pic>
      </p:grpSp>
      <p:sp>
        <p:nvSpPr>
          <p:cNvPr id="28" name="Shape 5">
            <a:extLst>
              <a:ext uri="{FF2B5EF4-FFF2-40B4-BE49-F238E27FC236}">
                <a16:creationId xmlns:a16="http://schemas.microsoft.com/office/drawing/2014/main" id="{EBC5CE1C-C3A7-C55A-94F1-2988548B4755}"/>
              </a:ext>
            </a:extLst>
          </p:cNvPr>
          <p:cNvSpPr/>
          <p:nvPr/>
        </p:nvSpPr>
        <p:spPr>
          <a:xfrm>
            <a:off x="5864297" y="1338341"/>
            <a:ext cx="45719" cy="5046627"/>
          </a:xfrm>
          <a:prstGeom prst="rect">
            <a:avLst/>
          </a:prstGeom>
          <a:solidFill>
            <a:srgbClr val="006D77"/>
          </a:solidFill>
          <a:ln w="6350">
            <a:solidFill>
              <a:srgbClr val="006D77"/>
            </a:solidFill>
            <a:prstDash val="solid"/>
          </a:ln>
        </p:spPr>
        <p:txBody>
          <a:bodyPr/>
          <a:lstStyle/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5">
            <a:extLst>
              <a:ext uri="{FF2B5EF4-FFF2-40B4-BE49-F238E27FC236}">
                <a16:creationId xmlns:a16="http://schemas.microsoft.com/office/drawing/2014/main" id="{306249E1-F275-4953-B2A7-7F8FE7D63CED}"/>
              </a:ext>
            </a:extLst>
          </p:cNvPr>
          <p:cNvSpPr/>
          <p:nvPr/>
        </p:nvSpPr>
        <p:spPr>
          <a:xfrm rot="16200000" flipH="1">
            <a:off x="6327027" y="-911129"/>
            <a:ext cx="45719" cy="9575021"/>
          </a:xfrm>
          <a:prstGeom prst="rect">
            <a:avLst/>
          </a:prstGeom>
          <a:solidFill>
            <a:srgbClr val="006D77"/>
          </a:solidFill>
          <a:ln w="6350">
            <a:solidFill>
              <a:srgbClr val="006D77"/>
            </a:solidFill>
            <a:prstDash val="solid"/>
          </a:ln>
        </p:spPr>
        <p:txBody>
          <a:bodyPr/>
          <a:lstStyle/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7" name="Grupo 36">
            <a:extLst>
              <a:ext uri="{FF2B5EF4-FFF2-40B4-BE49-F238E27FC236}">
                <a16:creationId xmlns:a16="http://schemas.microsoft.com/office/drawing/2014/main" id="{4BBEF273-1790-07E0-F247-13689A6888EA}"/>
              </a:ext>
            </a:extLst>
          </p:cNvPr>
          <p:cNvGrpSpPr/>
          <p:nvPr/>
        </p:nvGrpSpPr>
        <p:grpSpPr>
          <a:xfrm>
            <a:off x="640879" y="1319897"/>
            <a:ext cx="4949591" cy="2139197"/>
            <a:chOff x="640879" y="1319897"/>
            <a:chExt cx="4949591" cy="2139197"/>
          </a:xfrm>
        </p:grpSpPr>
        <p:sp>
          <p:nvSpPr>
            <p:cNvPr id="41" name="Text 39"/>
            <p:cNvSpPr/>
            <p:nvPr/>
          </p:nvSpPr>
          <p:spPr>
            <a:xfrm>
              <a:off x="640879" y="1319897"/>
              <a:ext cx="755904" cy="75590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Text 41"/>
            <p:cNvSpPr/>
            <p:nvPr/>
          </p:nvSpPr>
          <p:spPr>
            <a:xfrm>
              <a:off x="4688623" y="1319897"/>
              <a:ext cx="755904" cy="75590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ctr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 55">
              <a:extLst>
                <a:ext uri="{FF2B5EF4-FFF2-40B4-BE49-F238E27FC236}">
                  <a16:creationId xmlns:a16="http://schemas.microsoft.com/office/drawing/2014/main" id="{4C1FDE20-9371-4B6B-06E3-9B64A3DDA46B}"/>
                </a:ext>
              </a:extLst>
            </p:cNvPr>
            <p:cNvSpPr/>
            <p:nvPr/>
          </p:nvSpPr>
          <p:spPr>
            <a:xfrm>
              <a:off x="2056153" y="2599580"/>
              <a:ext cx="3388374" cy="85951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600" b="1" i="0" u="none" strike="noStrike" kern="1200" cap="none" spc="0" normalizeH="0" baseline="0" noProof="0">
                  <a:ln>
                    <a:noFill/>
                  </a:ln>
                  <a:solidFill>
                    <a:srgbClr val="00A6A6"/>
                  </a:solidFill>
                  <a:effectLst/>
                  <a:uLnTx/>
                  <a:uFillTx/>
                  <a:latin typeface="Arial" pitchFamily="34" charset="0"/>
                  <a:ea typeface="Arial" pitchFamily="34" charset="-122"/>
                  <a:cs typeface="Arial" pitchFamily="34" charset="-120"/>
                </a:rPr>
                <a:t>Imperative: Mandatory adoption of technology by chambers to stay relevant.</a:t>
              </a:r>
              <a:endPara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83D159FA-AB90-19EF-CD4B-BD9ED3D33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6582" y="1445451"/>
              <a:ext cx="672593" cy="672593"/>
            </a:xfrm>
            <a:prstGeom prst="rect">
              <a:avLst/>
            </a:prstGeom>
          </p:spPr>
        </p:pic>
        <p:sp>
          <p:nvSpPr>
            <p:cNvPr id="34" name="Text 53">
              <a:extLst>
                <a:ext uri="{FF2B5EF4-FFF2-40B4-BE49-F238E27FC236}">
                  <a16:creationId xmlns:a16="http://schemas.microsoft.com/office/drawing/2014/main" id="{588C543D-D9AE-08A2-EBF3-2437982D36F9}"/>
                </a:ext>
              </a:extLst>
            </p:cNvPr>
            <p:cNvSpPr/>
            <p:nvPr/>
          </p:nvSpPr>
          <p:spPr>
            <a:xfrm>
              <a:off x="2005146" y="1365836"/>
              <a:ext cx="3585324" cy="79248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Arial" pitchFamily="34" charset="-122"/>
                  <a:cs typeface="Arial" pitchFamily="34" charset="-120"/>
                </a:rPr>
                <a:t>1. AI Revolution</a:t>
              </a:r>
              <a:endParaRPr kumimoji="0" lang="es-CO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 54">
              <a:extLst>
                <a:ext uri="{FF2B5EF4-FFF2-40B4-BE49-F238E27FC236}">
                  <a16:creationId xmlns:a16="http://schemas.microsoft.com/office/drawing/2014/main" id="{B2234AD9-AB41-9FF1-AA20-01290D105177}"/>
                </a:ext>
              </a:extLst>
            </p:cNvPr>
            <p:cNvSpPr/>
            <p:nvPr/>
          </p:nvSpPr>
          <p:spPr>
            <a:xfrm>
              <a:off x="2056153" y="1900739"/>
              <a:ext cx="3426073" cy="654072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just" defTabSz="7619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Arial" pitchFamily="34" charset="-122"/>
                  <a:cs typeface="Arial" pitchFamily="34" charset="-120"/>
                </a:rPr>
                <a:t>AI-related commerce is growing at 40% (vs. 6.5% globally).</a:t>
              </a:r>
              <a:endParaRPr kumimoji="0" lang="es-C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Shape 0">
            <a:extLst>
              <a:ext uri="{FF2B5EF4-FFF2-40B4-BE49-F238E27FC236}">
                <a16:creationId xmlns:a16="http://schemas.microsoft.com/office/drawing/2014/main" id="{275422BC-C78F-D102-001E-E56C364AB5DA}"/>
              </a:ext>
            </a:extLst>
          </p:cNvPr>
          <p:cNvSpPr>
            <a:spLocks noGrp="1"/>
          </p:cNvSpPr>
          <p:nvPr/>
        </p:nvSpPr>
        <p:spPr>
          <a:xfrm>
            <a:off x="363935" y="224580"/>
            <a:ext cx="2964481" cy="331370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0">
            <a:extLst>
              <a:ext uri="{FF2B5EF4-FFF2-40B4-BE49-F238E27FC236}">
                <a16:creationId xmlns:a16="http://schemas.microsoft.com/office/drawing/2014/main" id="{77B38C34-E167-E1C1-5909-96AC90C0D8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29" name="Text 1">
            <a:extLst>
              <a:ext uri="{FF2B5EF4-FFF2-40B4-BE49-F238E27FC236}">
                <a16:creationId xmlns:a16="http://schemas.microsoft.com/office/drawing/2014/main" id="{E9A896FB-E086-1EAF-2AB7-47894ABAAE32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2580238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HEMISPHERIC STRATEGIC CONTEXT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0AF3C807-E8BE-4744-82E8-63FAA8F51479}"/>
              </a:ext>
            </a:extLst>
          </p:cNvPr>
          <p:cNvSpPr>
            <a:spLocks noGrp="1"/>
          </p:cNvSpPr>
          <p:nvPr/>
        </p:nvSpPr>
        <p:spPr>
          <a:xfrm>
            <a:off x="595412" y="812255"/>
            <a:ext cx="10869018" cy="42445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CCCAM Creates Value at a Hemispheric Scale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17FB21-FB5C-E59D-1918-FC5E369A7EF1}"/>
              </a:ext>
            </a:extLst>
          </p:cNvPr>
          <p:cNvSpPr txBox="1"/>
          <p:nvPr/>
        </p:nvSpPr>
        <p:spPr>
          <a:xfrm>
            <a:off x="457200" y="6281928"/>
            <a:ext cx="11274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1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Complement, not compete: CCCAM recognizes and connects the value of other existing organizations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95857BD4-7E3C-3A07-5563-F2841AC5C408}"/>
              </a:ext>
            </a:extLst>
          </p:cNvPr>
          <p:cNvSpPr>
            <a:spLocks noGrp="1"/>
          </p:cNvSpPr>
          <p:nvPr/>
        </p:nvSpPr>
        <p:spPr>
          <a:xfrm>
            <a:off x="457200" y="6172200"/>
            <a:ext cx="11274552" cy="552450"/>
          </a:xfrm>
          <a:prstGeom prst="roundRect">
            <a:avLst>
              <a:gd name="adj" fmla="val 11429"/>
            </a:avLst>
          </a:prstGeom>
          <a:noFill/>
          <a:ln w="9525">
            <a:solidFill>
              <a:srgbClr val="C9D9DA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hape 0">
            <a:extLst>
              <a:ext uri="{FF2B5EF4-FFF2-40B4-BE49-F238E27FC236}">
                <a16:creationId xmlns:a16="http://schemas.microsoft.com/office/drawing/2014/main" id="{4E221CF1-2358-F44C-2909-3238AF6AF184}"/>
              </a:ext>
            </a:extLst>
          </p:cNvPr>
          <p:cNvSpPr>
            <a:spLocks noGrp="1"/>
          </p:cNvSpPr>
          <p:nvPr/>
        </p:nvSpPr>
        <p:spPr>
          <a:xfrm>
            <a:off x="363935" y="224581"/>
            <a:ext cx="3794760" cy="310954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Image 0">
            <a:extLst>
              <a:ext uri="{FF2B5EF4-FFF2-40B4-BE49-F238E27FC236}">
                <a16:creationId xmlns:a16="http://schemas.microsoft.com/office/drawing/2014/main" id="{BCF7736B-7F23-B573-BC01-ABA8B67D10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7" name="Text 1">
            <a:extLst>
              <a:ext uri="{FF2B5EF4-FFF2-40B4-BE49-F238E27FC236}">
                <a16:creationId xmlns:a16="http://schemas.microsoft.com/office/drawing/2014/main" id="{0ADA60F8-FC4D-97FB-4446-2EB85F55931A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3566160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VALUE PROPOSITION AND MEMBERSHIP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1920240"/>
            <a:ext cx="527709" cy="46166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1828800"/>
            <a:ext cx="6035040" cy="641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Hemispheric Coverage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continental platform present across the 5 subregions.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2596895"/>
            <a:ext cx="5865368" cy="45719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" y="2706624"/>
            <a:ext cx="527709" cy="46166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" y="2706624"/>
            <a:ext cx="5135880" cy="641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Broad, Inclusive Representation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Recognizes the diversity of chamber models and territories.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3383279"/>
            <a:ext cx="5865368" cy="45719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7200" y="3493008"/>
            <a:ext cx="527709" cy="46166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7280" y="3493008"/>
            <a:ext cx="5060696" cy="641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Unified Business Voice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Common technical positions before strategic actors.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4169663"/>
            <a:ext cx="5865368" cy="45719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7200" y="4279392"/>
            <a:ext cx="527709" cy="46166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97280" y="4279392"/>
            <a:ext cx="5352288" cy="641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High-Impact Opportunities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Trade, investment, knowledge, and partnerships with results.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4956047"/>
            <a:ext cx="5865368" cy="45719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7200" y="5065776"/>
            <a:ext cx="527709" cy="46166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7280" y="5065776"/>
            <a:ext cx="5060696" cy="641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Institutional Complementarity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Strengthens capabilities without replacing mandates or services.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803136" y="1737360"/>
            <a:ext cx="25400" cy="43434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605478" y="1592427"/>
            <a:ext cx="339708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MEMBERSHIP: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CHAMBERS OF COMMERCE ONLY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31736" y="3493008"/>
            <a:ext cx="4544568" cy="641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Exclusive Membership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Only legally established and recognized chambers.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31736" y="4169664"/>
            <a:ext cx="4544568" cy="856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Institutional Equality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Size, income, or contribution do not affect voting rights.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31736" y="5038344"/>
            <a:ext cx="4544568" cy="856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Partners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Engage through cooperation or projects, without governance rights.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C84C4F0-774E-56BA-0110-25881B159249}"/>
              </a:ext>
            </a:extLst>
          </p:cNvPr>
          <p:cNvSpPr>
            <a:spLocks noGrp="1"/>
          </p:cNvSpPr>
          <p:nvPr/>
        </p:nvSpPr>
        <p:spPr>
          <a:xfrm>
            <a:off x="7591614" y="2294710"/>
            <a:ext cx="1551052" cy="10358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Cham</a:t>
            </a:r>
            <a:r>
              <a:rPr kumimoji="0" lang="es-CO" sz="2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ber</a:t>
            </a: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88A6B2F-27CA-5BBF-41F0-861AB03BF4C1}"/>
              </a:ext>
            </a:extLst>
          </p:cNvPr>
          <p:cNvSpPr>
            <a:spLocks noGrp="1"/>
          </p:cNvSpPr>
          <p:nvPr/>
        </p:nvSpPr>
        <p:spPr>
          <a:xfrm>
            <a:off x="6851904" y="1938838"/>
            <a:ext cx="1277493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0" b="1">
                <a:solidFill>
                  <a:srgbClr val="00A6A6"/>
                </a:solidFill>
                <a:latin typeface="Arial"/>
                <a:ea typeface="Arial"/>
                <a:cs typeface="Arial"/>
              </a:defRPr>
            </a:pPr>
            <a:r>
              <a:rPr kumimoji="0" lang="es-CO" sz="660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48E1985-C83D-047B-2E07-90101FCC472E}"/>
              </a:ext>
            </a:extLst>
          </p:cNvPr>
          <p:cNvSpPr>
            <a:spLocks noGrp="1"/>
          </p:cNvSpPr>
          <p:nvPr/>
        </p:nvSpPr>
        <p:spPr>
          <a:xfrm>
            <a:off x="9364853" y="1952665"/>
            <a:ext cx="1277493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0" b="1">
                <a:solidFill>
                  <a:srgbClr val="00A6A6"/>
                </a:solidFill>
                <a:latin typeface="Arial"/>
                <a:ea typeface="Arial"/>
                <a:cs typeface="Arial"/>
              </a:defRPr>
            </a:pPr>
            <a:r>
              <a:rPr kumimoji="0" lang="es-CO" sz="660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757F069-A521-8EFA-C9EE-80AD5A89A195}"/>
              </a:ext>
            </a:extLst>
          </p:cNvPr>
          <p:cNvSpPr>
            <a:spLocks noGrp="1"/>
          </p:cNvSpPr>
          <p:nvPr/>
        </p:nvSpPr>
        <p:spPr>
          <a:xfrm>
            <a:off x="9826751" y="2604445"/>
            <a:ext cx="1709845" cy="41765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vote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8A75A86-2B50-738B-EBE5-E3DEEB49430D}"/>
              </a:ext>
            </a:extLst>
          </p:cNvPr>
          <p:cNvSpPr>
            <a:spLocks noGrp="1"/>
          </p:cNvSpPr>
          <p:nvPr/>
        </p:nvSpPr>
        <p:spPr>
          <a:xfrm>
            <a:off x="8747125" y="1988120"/>
            <a:ext cx="1277493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0" b="1">
                <a:solidFill>
                  <a:srgbClr val="00A6A6"/>
                </a:solidFill>
                <a:latin typeface="Arial"/>
                <a:ea typeface="Arial"/>
                <a:cs typeface="Arial"/>
              </a:defRPr>
            </a:pPr>
            <a:r>
              <a:rPr kumimoji="0" lang="es-CO" sz="660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139646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0AF3C807-E8BE-4744-82E8-63FAA8F51479}"/>
              </a:ext>
            </a:extLst>
          </p:cNvPr>
          <p:cNvSpPr>
            <a:spLocks noGrp="1"/>
          </p:cNvSpPr>
          <p:nvPr/>
        </p:nvSpPr>
        <p:spPr>
          <a:xfrm>
            <a:off x="338240" y="726910"/>
            <a:ext cx="9600000" cy="5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From articulation to an established organization</a:t>
            </a:r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42C7FDB0-0DEE-EF62-62E6-70D6797D539F}"/>
              </a:ext>
            </a:extLst>
          </p:cNvPr>
          <p:cNvSpPr>
            <a:spLocks noGrp="1"/>
          </p:cNvSpPr>
          <p:nvPr/>
        </p:nvSpPr>
        <p:spPr>
          <a:xfrm>
            <a:off x="363935" y="224581"/>
            <a:ext cx="2577557" cy="338386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0">
            <a:extLst>
              <a:ext uri="{FF2B5EF4-FFF2-40B4-BE49-F238E27FC236}">
                <a16:creationId xmlns:a16="http://schemas.microsoft.com/office/drawing/2014/main" id="{FF4C41A4-EE6E-BBFF-E5F0-699F50CC12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3" name="Text 1">
            <a:extLst>
              <a:ext uri="{FF2B5EF4-FFF2-40B4-BE49-F238E27FC236}">
                <a16:creationId xmlns:a16="http://schemas.microsoft.com/office/drawing/2014/main" id="{E5E3A8D9-0014-7DD0-BDF9-5BD93EF4225B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2320000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INSTITUTIONAL TRAJECTORY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Subtítulo"/>
          <p:cNvSpPr txBox="1"/>
          <p:nvPr/>
        </p:nvSpPr>
        <p:spPr>
          <a:xfrm>
            <a:off x="347500" y="1190000"/>
            <a:ext cx="1138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Between May and September 2026, CCCAM moved from collective design to a network with governance, an agenda, and execution capacity.</a:t>
            </a:r>
          </a:p>
        </p:txBody>
      </p:sp>
      <p:sp>
        <p:nvSpPr>
          <p:cNvPr id="15" name="Línea de tiempo"/>
          <p:cNvSpPr/>
          <p:nvPr/>
        </p:nvSpPr>
        <p:spPr>
          <a:xfrm>
            <a:off x="457200" y="2817300"/>
            <a:ext cx="9867900" cy="254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Punteado 0"/>
          <p:cNvSpPr/>
          <p:nvPr/>
        </p:nvSpPr>
        <p:spPr>
          <a:xfrm>
            <a:off x="10385100" y="2817300"/>
            <a:ext cx="80000" cy="254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Punteado 1"/>
          <p:cNvSpPr/>
          <p:nvPr/>
        </p:nvSpPr>
        <p:spPr>
          <a:xfrm>
            <a:off x="10535100" y="2817300"/>
            <a:ext cx="80000" cy="254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Punteado 2"/>
          <p:cNvSpPr/>
          <p:nvPr/>
        </p:nvSpPr>
        <p:spPr>
          <a:xfrm>
            <a:off x="10685100" y="2817300"/>
            <a:ext cx="80000" cy="254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Punteado 3"/>
          <p:cNvSpPr/>
          <p:nvPr/>
        </p:nvSpPr>
        <p:spPr>
          <a:xfrm>
            <a:off x="10835100" y="2817300"/>
            <a:ext cx="80000" cy="254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Punteado 4"/>
          <p:cNvSpPr/>
          <p:nvPr/>
        </p:nvSpPr>
        <p:spPr>
          <a:xfrm>
            <a:off x="10985100" y="2817300"/>
            <a:ext cx="80000" cy="254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Punteado 5"/>
          <p:cNvSpPr/>
          <p:nvPr/>
        </p:nvSpPr>
        <p:spPr>
          <a:xfrm>
            <a:off x="11135100" y="2817300"/>
            <a:ext cx="80000" cy="254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Punteado 6"/>
          <p:cNvSpPr/>
          <p:nvPr/>
        </p:nvSpPr>
        <p:spPr>
          <a:xfrm>
            <a:off x="11285100" y="2817300"/>
            <a:ext cx="80000" cy="254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Punteado 7"/>
          <p:cNvSpPr/>
          <p:nvPr/>
        </p:nvSpPr>
        <p:spPr>
          <a:xfrm>
            <a:off x="11435100" y="2817300"/>
            <a:ext cx="80000" cy="254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Punteado 8"/>
          <p:cNvSpPr/>
          <p:nvPr/>
        </p:nvSpPr>
        <p:spPr>
          <a:xfrm>
            <a:off x="11585100" y="2817300"/>
            <a:ext cx="80000" cy="254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Punteado 9"/>
          <p:cNvSpPr/>
          <p:nvPr/>
        </p:nvSpPr>
        <p:spPr>
          <a:xfrm>
            <a:off x="11735100" y="2817300"/>
            <a:ext cx="80000" cy="254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Fecha 1"/>
          <p:cNvSpPr/>
          <p:nvPr/>
        </p:nvSpPr>
        <p:spPr>
          <a:xfrm>
            <a:off x="1066900" y="1720000"/>
            <a:ext cx="1600000" cy="300000"/>
          </a:xfrm>
          <a:prstGeom prst="roundRect">
            <a:avLst>
              <a:gd name="adj" fmla="val 50000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MAY – AUG 2026</a:t>
            </a:r>
          </a:p>
        </p:txBody>
      </p:sp>
      <p:sp>
        <p:nvSpPr>
          <p:cNvPr id="27" name="Hito 1"/>
          <p:cNvSpPr txBox="1"/>
          <p:nvPr/>
        </p:nvSpPr>
        <p:spPr>
          <a:xfrm>
            <a:off x="566900" y="2123779"/>
            <a:ext cx="260000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Design and</a:t>
            </a:r>
            <a:b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articulation</a:t>
            </a:r>
          </a:p>
        </p:txBody>
      </p:sp>
      <p:sp>
        <p:nvSpPr>
          <p:cNvPr id="28" name="Nodo 1"/>
          <p:cNvSpPr/>
          <p:nvPr/>
        </p:nvSpPr>
        <p:spPr>
          <a:xfrm>
            <a:off x="1716900" y="2680000"/>
            <a:ext cx="300000" cy="30000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Detalle 1"/>
          <p:cNvSpPr txBox="1"/>
          <p:nvPr/>
        </p:nvSpPr>
        <p:spPr>
          <a:xfrm>
            <a:off x="616900" y="3130000"/>
            <a:ext cx="250000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Collective construction of the strategic framework, governance model, Statutes, and launch programs.</a:t>
            </a:r>
          </a:p>
        </p:txBody>
      </p:sp>
      <p:sp>
        <p:nvSpPr>
          <p:cNvPr id="30" name="Fecha 2"/>
          <p:cNvSpPr/>
          <p:nvPr/>
        </p:nvSpPr>
        <p:spPr>
          <a:xfrm>
            <a:off x="3886300" y="1720000"/>
            <a:ext cx="1600000" cy="300000"/>
          </a:xfrm>
          <a:prstGeom prst="roundRect">
            <a:avLst>
              <a:gd name="adj" fmla="val 50000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22 SEP 2026</a:t>
            </a:r>
          </a:p>
        </p:txBody>
      </p:sp>
      <p:sp>
        <p:nvSpPr>
          <p:cNvPr id="31" name="Hito 2"/>
          <p:cNvSpPr txBox="1"/>
          <p:nvPr/>
        </p:nvSpPr>
        <p:spPr>
          <a:xfrm>
            <a:off x="3386300" y="2123779"/>
            <a:ext cx="260000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Launch and</a:t>
            </a:r>
            <a:b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Founding Act</a:t>
            </a:r>
          </a:p>
        </p:txBody>
      </p:sp>
      <p:sp>
        <p:nvSpPr>
          <p:cNvPr id="32" name="Nodo 2"/>
          <p:cNvSpPr/>
          <p:nvPr/>
        </p:nvSpPr>
        <p:spPr>
          <a:xfrm>
            <a:off x="4536300" y="2680000"/>
            <a:ext cx="300000" cy="30000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Detalle 2"/>
          <p:cNvSpPr txBox="1"/>
          <p:nvPr/>
        </p:nvSpPr>
        <p:spPr>
          <a:xfrm>
            <a:off x="3436300" y="3130000"/>
            <a:ext cx="250000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Public presentation and signing of the Constitutive Act by 36 chambers from 18 countries.</a:t>
            </a:r>
          </a:p>
        </p:txBody>
      </p:sp>
      <p:sp>
        <p:nvSpPr>
          <p:cNvPr id="34" name="Fecha 3"/>
          <p:cNvSpPr/>
          <p:nvPr/>
        </p:nvSpPr>
        <p:spPr>
          <a:xfrm>
            <a:off x="6705700" y="1720000"/>
            <a:ext cx="1600000" cy="300000"/>
          </a:xfrm>
          <a:prstGeom prst="roundRect">
            <a:avLst>
              <a:gd name="adj" fmla="val 50000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23 SEP 2026</a:t>
            </a:r>
          </a:p>
        </p:txBody>
      </p:sp>
      <p:sp>
        <p:nvSpPr>
          <p:cNvPr id="35" name="Hito 3"/>
          <p:cNvSpPr txBox="1"/>
          <p:nvPr/>
        </p:nvSpPr>
        <p:spPr>
          <a:xfrm>
            <a:off x="6205700" y="2123779"/>
            <a:ext cx="260000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First</a:t>
            </a:r>
            <a:b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General Assembly</a:t>
            </a:r>
          </a:p>
        </p:txBody>
      </p:sp>
      <p:sp>
        <p:nvSpPr>
          <p:cNvPr id="36" name="Nodo 3"/>
          <p:cNvSpPr/>
          <p:nvPr/>
        </p:nvSpPr>
        <p:spPr>
          <a:xfrm>
            <a:off x="7355700" y="2680000"/>
            <a:ext cx="300000" cy="30000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Detalle 3"/>
          <p:cNvSpPr txBox="1"/>
          <p:nvPr/>
        </p:nvSpPr>
        <p:spPr>
          <a:xfrm>
            <a:off x="6255700" y="3130000"/>
            <a:ext cx="250000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Election of the Presidency and Board of Directors, 2026–2027 Work Plan, fees, and leadership roles.</a:t>
            </a:r>
          </a:p>
        </p:txBody>
      </p:sp>
      <p:sp>
        <p:nvSpPr>
          <p:cNvPr id="38" name="Fecha 4"/>
          <p:cNvSpPr/>
          <p:nvPr/>
        </p:nvSpPr>
        <p:spPr>
          <a:xfrm>
            <a:off x="9525100" y="1720000"/>
            <a:ext cx="1600000" cy="300000"/>
          </a:xfrm>
          <a:prstGeom prst="roundRect">
            <a:avLst>
              <a:gd name="adj" fmla="val 50000"/>
            </a:avLst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24 SEP 2026 →</a:t>
            </a:r>
          </a:p>
        </p:txBody>
      </p:sp>
      <p:sp>
        <p:nvSpPr>
          <p:cNvPr id="39" name="Hito 4"/>
          <p:cNvSpPr txBox="1"/>
          <p:nvPr/>
        </p:nvSpPr>
        <p:spPr>
          <a:xfrm>
            <a:off x="9025100" y="2123779"/>
            <a:ext cx="260000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Network</a:t>
            </a:r>
            <a:b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activation</a:t>
            </a:r>
          </a:p>
        </p:txBody>
      </p:sp>
      <p:sp>
        <p:nvSpPr>
          <p:cNvPr id="40" name="Nodo 4"/>
          <p:cNvSpPr/>
          <p:nvPr/>
        </p:nvSpPr>
        <p:spPr>
          <a:xfrm>
            <a:off x="10175100" y="2680000"/>
            <a:ext cx="300000" cy="300000"/>
          </a:xfrm>
          <a:prstGeom prst="ellipse">
            <a:avLst/>
          </a:prstGeom>
          <a:solidFill>
            <a:srgbClr val="00A6A6"/>
          </a:solidFill>
          <a:ln w="31750">
            <a:solidFill>
              <a:srgbClr val="00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Detalle 4"/>
          <p:cNvSpPr txBox="1"/>
          <p:nvPr/>
        </p:nvSpPr>
        <p:spPr>
          <a:xfrm>
            <a:off x="9075100" y="3130000"/>
            <a:ext cx="250000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Tools for </a:t>
            </a:r>
            <a:r>
              <a:rPr kumimoji="0" lang="es-CO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MSMEs</a:t>
            </a: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C2C meetings, </a:t>
            </a:r>
            <a:r>
              <a:rPr kumimoji="0" lang="es-CO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networking</a:t>
            </a: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and engagement with business initiatives.</a:t>
            </a:r>
          </a:p>
        </p:txBody>
      </p:sp>
      <p:sp>
        <p:nvSpPr>
          <p:cNvPr id="42" name="Panel próximos hitos"/>
          <p:cNvSpPr/>
          <p:nvPr/>
        </p:nvSpPr>
        <p:spPr>
          <a:xfrm>
            <a:off x="457200" y="4450000"/>
            <a:ext cx="11277600" cy="1800000"/>
          </a:xfrm>
          <a:prstGeom prst="roundRect">
            <a:avLst>
              <a:gd name="adj" fmla="val 6000"/>
            </a:avLst>
          </a:prstGeom>
          <a:solidFill>
            <a:srgbClr val="EC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ítulo próximos hitos"/>
          <p:cNvSpPr txBox="1"/>
          <p:nvPr/>
        </p:nvSpPr>
        <p:spPr>
          <a:xfrm>
            <a:off x="707200" y="4626890"/>
            <a:ext cx="600000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NEXT MILESTONES</a:t>
            </a:r>
          </a:p>
        </p:txBody>
      </p:sp>
      <p:sp>
        <p:nvSpPr>
          <p:cNvPr id="44" name="Fecha próxima 1"/>
          <p:cNvSpPr txBox="1"/>
          <p:nvPr/>
        </p:nvSpPr>
        <p:spPr>
          <a:xfrm>
            <a:off x="827200" y="5050000"/>
            <a:ext cx="191552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 2026</a:t>
            </a:r>
          </a:p>
        </p:txBody>
      </p:sp>
      <p:sp>
        <p:nvSpPr>
          <p:cNvPr id="45" name="Próximo 1"/>
          <p:cNvSpPr txBox="1"/>
          <p:nvPr/>
        </p:nvSpPr>
        <p:spPr>
          <a:xfrm>
            <a:off x="827200" y="5380000"/>
            <a:ext cx="1915520" cy="80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Designation of the Executive Director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100" b="0" i="0" u="none" strike="noStrike" kern="1200" cap="none" spc="0" normalizeH="0" baseline="0" noProof="0">
              <a:ln>
                <a:noFill/>
              </a:ln>
              <a:solidFill>
                <a:srgbClr val="6B7C8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Separador 1"/>
          <p:cNvSpPr/>
          <p:nvPr/>
        </p:nvSpPr>
        <p:spPr>
          <a:xfrm>
            <a:off x="2852720" y="5070000"/>
            <a:ext cx="12700" cy="1050000"/>
          </a:xfrm>
          <a:prstGeom prst="rect">
            <a:avLst/>
          </a:prstGeom>
          <a:solidFill>
            <a:srgbClr val="B9DD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Fecha próxima 2"/>
          <p:cNvSpPr txBox="1"/>
          <p:nvPr/>
        </p:nvSpPr>
        <p:spPr>
          <a:xfrm>
            <a:off x="2982720" y="5050000"/>
            <a:ext cx="191552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2026 - 2027</a:t>
            </a:r>
          </a:p>
        </p:txBody>
      </p:sp>
      <p:sp>
        <p:nvSpPr>
          <p:cNvPr id="48" name="Próximo 2"/>
          <p:cNvSpPr txBox="1"/>
          <p:nvPr/>
        </p:nvSpPr>
        <p:spPr>
          <a:xfrm>
            <a:off x="2982720" y="5380000"/>
            <a:ext cx="1915520" cy="80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Approval of Internal Regulations and Code of Ethics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100" b="0" i="0" u="none" strike="noStrike" kern="1200" cap="none" spc="0" normalizeH="0" baseline="0" noProof="0">
              <a:ln>
                <a:noFill/>
              </a:ln>
              <a:solidFill>
                <a:srgbClr val="6B7C8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Separador 2"/>
          <p:cNvSpPr/>
          <p:nvPr/>
        </p:nvSpPr>
        <p:spPr>
          <a:xfrm>
            <a:off x="5008240" y="5070000"/>
            <a:ext cx="12700" cy="1050000"/>
          </a:xfrm>
          <a:prstGeom prst="rect">
            <a:avLst/>
          </a:prstGeom>
          <a:solidFill>
            <a:srgbClr val="B9DD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Fecha próxima 3"/>
          <p:cNvSpPr txBox="1"/>
          <p:nvPr/>
        </p:nvSpPr>
        <p:spPr>
          <a:xfrm>
            <a:off x="5138240" y="5050000"/>
            <a:ext cx="191552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 to Mar 2027</a:t>
            </a:r>
          </a:p>
        </p:txBody>
      </p:sp>
      <p:sp>
        <p:nvSpPr>
          <p:cNvPr id="51" name="Próximo 3"/>
          <p:cNvSpPr txBox="1"/>
          <p:nvPr/>
        </p:nvSpPr>
        <p:spPr>
          <a:xfrm>
            <a:off x="5138240" y="5380000"/>
            <a:ext cx="191552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First annual membership fee</a:t>
            </a:r>
          </a:p>
        </p:txBody>
      </p:sp>
      <p:sp>
        <p:nvSpPr>
          <p:cNvPr id="52" name="Separador 3"/>
          <p:cNvSpPr/>
          <p:nvPr/>
        </p:nvSpPr>
        <p:spPr>
          <a:xfrm>
            <a:off x="7163760" y="5070000"/>
            <a:ext cx="12700" cy="1050000"/>
          </a:xfrm>
          <a:prstGeom prst="rect">
            <a:avLst/>
          </a:prstGeom>
          <a:solidFill>
            <a:srgbClr val="B9DD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Fecha próxima 4"/>
          <p:cNvSpPr txBox="1"/>
          <p:nvPr/>
        </p:nvSpPr>
        <p:spPr>
          <a:xfrm>
            <a:off x="7293760" y="5050000"/>
            <a:ext cx="191552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2027</a:t>
            </a:r>
          </a:p>
        </p:txBody>
      </p:sp>
      <p:sp>
        <p:nvSpPr>
          <p:cNvPr id="54" name="Próximo 4"/>
          <p:cNvSpPr txBox="1"/>
          <p:nvPr/>
        </p:nvSpPr>
        <p:spPr>
          <a:xfrm>
            <a:off x="7293760" y="5380000"/>
            <a:ext cx="191552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CCCAM regional meetings</a:t>
            </a:r>
          </a:p>
        </p:txBody>
      </p:sp>
      <p:sp>
        <p:nvSpPr>
          <p:cNvPr id="55" name="Separador 4"/>
          <p:cNvSpPr/>
          <p:nvPr/>
        </p:nvSpPr>
        <p:spPr>
          <a:xfrm>
            <a:off x="9319280" y="5070000"/>
            <a:ext cx="12700" cy="1050000"/>
          </a:xfrm>
          <a:prstGeom prst="rect">
            <a:avLst/>
          </a:prstGeom>
          <a:solidFill>
            <a:srgbClr val="B9DD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Fecha próxima 5"/>
          <p:cNvSpPr txBox="1"/>
          <p:nvPr/>
        </p:nvSpPr>
        <p:spPr>
          <a:xfrm>
            <a:off x="9449280" y="5050001"/>
            <a:ext cx="2272820" cy="215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Oct 2027 (to be confirmed)</a:t>
            </a:r>
          </a:p>
        </p:txBody>
      </p:sp>
      <p:sp>
        <p:nvSpPr>
          <p:cNvPr id="57" name="Próximo 5"/>
          <p:cNvSpPr txBox="1"/>
          <p:nvPr/>
        </p:nvSpPr>
        <p:spPr>
          <a:xfrm>
            <a:off x="9449280" y="5380000"/>
            <a:ext cx="191552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First CCCAM Summit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0AF3C807-E8BE-4744-82E8-63FAA8F51479}"/>
              </a:ext>
            </a:extLst>
          </p:cNvPr>
          <p:cNvSpPr>
            <a:spLocks noGrp="1"/>
          </p:cNvSpPr>
          <p:nvPr/>
        </p:nvSpPr>
        <p:spPr>
          <a:xfrm>
            <a:off x="457200" y="585144"/>
            <a:ext cx="9600000" cy="5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Launch and Founding Act</a:t>
            </a:r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42C7FDB0-0DEE-EF62-62E6-70D6797D539F}"/>
              </a:ext>
            </a:extLst>
          </p:cNvPr>
          <p:cNvSpPr>
            <a:spLocks noGrp="1"/>
          </p:cNvSpPr>
          <p:nvPr/>
        </p:nvSpPr>
        <p:spPr>
          <a:xfrm>
            <a:off x="363935" y="224581"/>
            <a:ext cx="2493557" cy="338386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0">
            <a:extLst>
              <a:ext uri="{FF2B5EF4-FFF2-40B4-BE49-F238E27FC236}">
                <a16:creationId xmlns:a16="http://schemas.microsoft.com/office/drawing/2014/main" id="{FF4C41A4-EE6E-BBFF-E5F0-699F50CC12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3" name="Text 1">
            <a:extLst>
              <a:ext uri="{FF2B5EF4-FFF2-40B4-BE49-F238E27FC236}">
                <a16:creationId xmlns:a16="http://schemas.microsoft.com/office/drawing/2014/main" id="{E5E3A8D9-0014-7DD0-BDF9-5BD93EF4225B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2236000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SEPTEMBER 22, 2026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Subtítulo"/>
          <p:cNvSpPr txBox="1"/>
          <p:nvPr/>
        </p:nvSpPr>
        <p:spPr>
          <a:xfrm>
            <a:off x="457200" y="1105000"/>
            <a:ext cx="112776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Bogotá brought together chambers, governments, international organizations, and partners to formalize the birth of CCCAM.</a:t>
            </a:r>
          </a:p>
        </p:txBody>
      </p:sp>
      <p:pic>
        <p:nvPicPr>
          <p:cNvPr id="15" name="Foto oficial fundadoras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83" y="3044999"/>
            <a:ext cx="5952934" cy="3313271"/>
          </a:xfrm>
          <a:prstGeom prst="rect">
            <a:avLst/>
          </a:prstGeom>
        </p:spPr>
      </p:pic>
      <p:sp>
        <p:nvSpPr>
          <p:cNvPr id="16" name="KPI 1"/>
          <p:cNvSpPr/>
          <p:nvPr/>
        </p:nvSpPr>
        <p:spPr>
          <a:xfrm>
            <a:off x="2699654" y="1625000"/>
            <a:ext cx="2003333" cy="980000"/>
          </a:xfrm>
          <a:prstGeom prst="roundRect">
            <a:avLst>
              <a:gd name="adj" fmla="val 8000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KPI num 1"/>
          <p:cNvSpPr txBox="1"/>
          <p:nvPr/>
        </p:nvSpPr>
        <p:spPr>
          <a:xfrm>
            <a:off x="2699654" y="1675000"/>
            <a:ext cx="2003333" cy="5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36</a:t>
            </a:r>
          </a:p>
        </p:txBody>
      </p:sp>
      <p:sp>
        <p:nvSpPr>
          <p:cNvPr id="18" name="KPI txt 1"/>
          <p:cNvSpPr txBox="1"/>
          <p:nvPr/>
        </p:nvSpPr>
        <p:spPr>
          <a:xfrm>
            <a:off x="2699654" y="2195000"/>
            <a:ext cx="2003333" cy="33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founding chambers</a:t>
            </a:r>
          </a:p>
        </p:txBody>
      </p:sp>
      <p:sp>
        <p:nvSpPr>
          <p:cNvPr id="19" name="KPI 2"/>
          <p:cNvSpPr/>
          <p:nvPr/>
        </p:nvSpPr>
        <p:spPr>
          <a:xfrm>
            <a:off x="4822987" y="1625000"/>
            <a:ext cx="2003333" cy="980000"/>
          </a:xfrm>
          <a:prstGeom prst="roundRect">
            <a:avLst>
              <a:gd name="adj" fmla="val 8000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KPI num 2"/>
          <p:cNvSpPr txBox="1"/>
          <p:nvPr/>
        </p:nvSpPr>
        <p:spPr>
          <a:xfrm>
            <a:off x="4822987" y="1675000"/>
            <a:ext cx="2003333" cy="5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18</a:t>
            </a:r>
          </a:p>
        </p:txBody>
      </p:sp>
      <p:sp>
        <p:nvSpPr>
          <p:cNvPr id="21" name="KPI txt 2"/>
          <p:cNvSpPr txBox="1"/>
          <p:nvPr/>
        </p:nvSpPr>
        <p:spPr>
          <a:xfrm>
            <a:off x="4822987" y="2195000"/>
            <a:ext cx="2003333" cy="33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countries</a:t>
            </a:r>
          </a:p>
        </p:txBody>
      </p:sp>
      <p:sp>
        <p:nvSpPr>
          <p:cNvPr id="22" name="KPI 3"/>
          <p:cNvSpPr/>
          <p:nvPr/>
        </p:nvSpPr>
        <p:spPr>
          <a:xfrm>
            <a:off x="6946320" y="1625000"/>
            <a:ext cx="2003333" cy="980000"/>
          </a:xfrm>
          <a:prstGeom prst="roundRect">
            <a:avLst>
              <a:gd name="adj" fmla="val 8000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KPI num 3"/>
          <p:cNvSpPr txBox="1"/>
          <p:nvPr/>
        </p:nvSpPr>
        <p:spPr>
          <a:xfrm>
            <a:off x="6946320" y="1675000"/>
            <a:ext cx="2003333" cy="5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</a:p>
        </p:txBody>
      </p:sp>
      <p:sp>
        <p:nvSpPr>
          <p:cNvPr id="24" name="KPI txt 3"/>
          <p:cNvSpPr txBox="1"/>
          <p:nvPr/>
        </p:nvSpPr>
        <p:spPr>
          <a:xfrm>
            <a:off x="6946320" y="2195000"/>
            <a:ext cx="2003333" cy="33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regions</a:t>
            </a:r>
          </a:p>
        </p:txBody>
      </p:sp>
      <p:sp>
        <p:nvSpPr>
          <p:cNvPr id="25" name="Panel respaldo"/>
          <p:cNvSpPr/>
          <p:nvPr/>
        </p:nvSpPr>
        <p:spPr>
          <a:xfrm>
            <a:off x="6822148" y="3152226"/>
            <a:ext cx="4727600" cy="3120630"/>
          </a:xfrm>
          <a:prstGeom prst="roundRect">
            <a:avLst>
              <a:gd name="adj" fmla="val 5000"/>
            </a:avLst>
          </a:prstGeom>
          <a:solidFill>
            <a:srgbClr val="EC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ítulo respaldo"/>
          <p:cNvSpPr txBox="1"/>
          <p:nvPr/>
        </p:nvSpPr>
        <p:spPr>
          <a:xfrm>
            <a:off x="7042148" y="3282227"/>
            <a:ext cx="4287600" cy="3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Institutional support</a:t>
            </a:r>
          </a:p>
        </p:txBody>
      </p:sp>
      <p:sp>
        <p:nvSpPr>
          <p:cNvPr id="27" name="Lista respaldo"/>
          <p:cNvSpPr txBox="1"/>
          <p:nvPr/>
        </p:nvSpPr>
        <p:spPr>
          <a:xfrm>
            <a:off x="7042148" y="3624012"/>
            <a:ext cx="4287600" cy="28777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 Salvador: </a:t>
            </a: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Alberto Acosta, Undersecretary of Trade and Investment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Honduras:  </a:t>
            </a: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Carlos Flores, Second Principal Delegate of the Republic of Honduras, and Diana </a:t>
            </a:r>
            <a:r>
              <a:rPr kumimoji="0" lang="es-CO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Baleska</a:t>
            </a: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Herrera – Third Principal Delegate of the Republic of Honduras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Colombia:  </a:t>
            </a: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Manuel A. Naranjo, Vice Minister of Business Development – MinCIT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IDB  </a:t>
            </a: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Ramiro López-Ghio, Representative in Colombia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ICC  </a:t>
            </a: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John W.H. Denton AO, Secretary General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es-CO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es-CO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0AF3C807-E8BE-4744-82E8-63FAA8F51479}"/>
              </a:ext>
            </a:extLst>
          </p:cNvPr>
          <p:cNvSpPr>
            <a:spLocks noGrp="1"/>
          </p:cNvSpPr>
          <p:nvPr/>
        </p:nvSpPr>
        <p:spPr>
          <a:xfrm>
            <a:off x="457200" y="585144"/>
            <a:ext cx="9600000" cy="5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First General Assembly: Governance Installed</a:t>
            </a:r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42C7FDB0-0DEE-EF62-62E6-70D6797D539F}"/>
              </a:ext>
            </a:extLst>
          </p:cNvPr>
          <p:cNvSpPr>
            <a:spLocks noGrp="1"/>
          </p:cNvSpPr>
          <p:nvPr/>
        </p:nvSpPr>
        <p:spPr>
          <a:xfrm>
            <a:off x="363935" y="224581"/>
            <a:ext cx="2493557" cy="338386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0">
            <a:extLst>
              <a:ext uri="{FF2B5EF4-FFF2-40B4-BE49-F238E27FC236}">
                <a16:creationId xmlns:a16="http://schemas.microsoft.com/office/drawing/2014/main" id="{FF4C41A4-EE6E-BBFF-E5F0-699F50CC12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3" name="Text 1">
            <a:extLst>
              <a:ext uri="{FF2B5EF4-FFF2-40B4-BE49-F238E27FC236}">
                <a16:creationId xmlns:a16="http://schemas.microsoft.com/office/drawing/2014/main" id="{E5E3A8D9-0014-7DD0-BDF9-5BD93EF4225B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2236000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SEPTEMBER 23, 2026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Subtítulo"/>
          <p:cNvSpPr txBox="1"/>
          <p:nvPr/>
        </p:nvSpPr>
        <p:spPr>
          <a:xfrm>
            <a:off x="457200" y="1105000"/>
            <a:ext cx="112776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founding chambers elected their authorities and approved the first strategic and operational decisions.</a:t>
            </a:r>
          </a:p>
        </p:txBody>
      </p:sp>
      <p:pic>
        <p:nvPicPr>
          <p:cNvPr id="15" name="Foto Asamblea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50000"/>
            <a:ext cx="4700000" cy="3000000"/>
          </a:xfrm>
          <a:prstGeom prst="rect">
            <a:avLst/>
          </a:prstGeom>
        </p:spPr>
      </p:pic>
      <p:sp>
        <p:nvSpPr>
          <p:cNvPr id="16" name="Ficha sesión"/>
          <p:cNvSpPr/>
          <p:nvPr/>
        </p:nvSpPr>
        <p:spPr>
          <a:xfrm>
            <a:off x="457200" y="4780000"/>
            <a:ext cx="4700000" cy="1470000"/>
          </a:xfrm>
          <a:prstGeom prst="roundRect">
            <a:avLst>
              <a:gd name="adj" fmla="val 6000"/>
            </a:avLst>
          </a:prstGeom>
          <a:solidFill>
            <a:srgbClr val="EC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Datos sesión"/>
          <p:cNvSpPr txBox="1"/>
          <p:nvPr/>
        </p:nvSpPr>
        <p:spPr>
          <a:xfrm>
            <a:off x="577200" y="4958894"/>
            <a:ext cx="4260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Quorum: </a:t>
            </a: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33 chambers with voting rights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Modality: </a:t>
            </a: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hybrid, in person and virtual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Chair of the Assembly: </a:t>
            </a: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Alex Zegarra, CNC Bolivia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Secretary: </a:t>
            </a: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María Mónica Conde Barragán, CCB</a:t>
            </a:r>
          </a:p>
        </p:txBody>
      </p:sp>
      <p:sp>
        <p:nvSpPr>
          <p:cNvPr id="18" name="Decisión 1"/>
          <p:cNvSpPr/>
          <p:nvPr/>
        </p:nvSpPr>
        <p:spPr>
          <a:xfrm>
            <a:off x="5457200" y="1650000"/>
            <a:ext cx="6277600" cy="848000"/>
          </a:xfrm>
          <a:prstGeom prst="rect">
            <a:avLst/>
          </a:prstGeom>
          <a:solidFill>
            <a:srgbClr val="F3F9F9"/>
          </a:solidFill>
          <a:ln w="9525">
            <a:solidFill>
              <a:srgbClr val="B9DD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cento decisión 1"/>
          <p:cNvSpPr/>
          <p:nvPr/>
        </p:nvSpPr>
        <p:spPr>
          <a:xfrm>
            <a:off x="5457200" y="1650000"/>
            <a:ext cx="64008" cy="848000"/>
          </a:xfrm>
          <a:prstGeom prst="rect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Número 1"/>
          <p:cNvSpPr/>
          <p:nvPr/>
        </p:nvSpPr>
        <p:spPr>
          <a:xfrm>
            <a:off x="5657200" y="1864000"/>
            <a:ext cx="420000" cy="420000"/>
          </a:xfrm>
          <a:prstGeom prst="ellipse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21" name="Texto decisión 1"/>
          <p:cNvSpPr txBox="1"/>
          <p:nvPr/>
        </p:nvSpPr>
        <p:spPr>
          <a:xfrm>
            <a:off x="6237200" y="1843168"/>
            <a:ext cx="537760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Presidency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Bogotá Chamber of Commerce was elected unanimously.</a:t>
            </a:r>
          </a:p>
        </p:txBody>
      </p:sp>
      <p:sp>
        <p:nvSpPr>
          <p:cNvPr id="22" name="Decisión 2"/>
          <p:cNvSpPr/>
          <p:nvPr/>
        </p:nvSpPr>
        <p:spPr>
          <a:xfrm>
            <a:off x="5457200" y="2588000"/>
            <a:ext cx="6277600" cy="848000"/>
          </a:xfrm>
          <a:prstGeom prst="rect">
            <a:avLst/>
          </a:prstGeom>
          <a:solidFill>
            <a:srgbClr val="F3F9F9"/>
          </a:solidFill>
          <a:ln w="9525">
            <a:solidFill>
              <a:srgbClr val="B9DD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Acento decisión 2"/>
          <p:cNvSpPr/>
          <p:nvPr/>
        </p:nvSpPr>
        <p:spPr>
          <a:xfrm>
            <a:off x="5457200" y="2588000"/>
            <a:ext cx="64008" cy="848000"/>
          </a:xfrm>
          <a:prstGeom prst="rect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Número 2"/>
          <p:cNvSpPr/>
          <p:nvPr/>
        </p:nvSpPr>
        <p:spPr>
          <a:xfrm>
            <a:off x="5657200" y="2802000"/>
            <a:ext cx="420000" cy="420000"/>
          </a:xfrm>
          <a:prstGeom prst="ellipse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25" name="Texto decisión 2"/>
          <p:cNvSpPr txBox="1"/>
          <p:nvPr/>
        </p:nvSpPr>
        <p:spPr>
          <a:xfrm>
            <a:off x="6237200" y="2673447"/>
            <a:ext cx="5377600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Board of Directors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Ten Regional Vice Presidencies: five elected by the chambers of each region and five adjuncts appointed by the Presidency.</a:t>
            </a:r>
          </a:p>
        </p:txBody>
      </p:sp>
      <p:sp>
        <p:nvSpPr>
          <p:cNvPr id="26" name="Decisión 3"/>
          <p:cNvSpPr/>
          <p:nvPr/>
        </p:nvSpPr>
        <p:spPr>
          <a:xfrm>
            <a:off x="5457200" y="3526000"/>
            <a:ext cx="6277600" cy="848000"/>
          </a:xfrm>
          <a:prstGeom prst="rect">
            <a:avLst/>
          </a:prstGeom>
          <a:solidFill>
            <a:srgbClr val="F3F9F9"/>
          </a:solidFill>
          <a:ln w="9525">
            <a:solidFill>
              <a:srgbClr val="B9DD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Acento decisión 3"/>
          <p:cNvSpPr/>
          <p:nvPr/>
        </p:nvSpPr>
        <p:spPr>
          <a:xfrm>
            <a:off x="5457200" y="3526000"/>
            <a:ext cx="64008" cy="848000"/>
          </a:xfrm>
          <a:prstGeom prst="rect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Número 3"/>
          <p:cNvSpPr/>
          <p:nvPr/>
        </p:nvSpPr>
        <p:spPr>
          <a:xfrm>
            <a:off x="5657200" y="3740000"/>
            <a:ext cx="420000" cy="420000"/>
          </a:xfrm>
          <a:prstGeom prst="ellipse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29" name="Texto decisión 3"/>
          <p:cNvSpPr txBox="1"/>
          <p:nvPr/>
        </p:nvSpPr>
        <p:spPr>
          <a:xfrm>
            <a:off x="6237200" y="3611447"/>
            <a:ext cx="5377600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2026–2027 Work Plan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Approved unanimously, with leads for each work stream and technical tables. A Women’s Empowerment work stream was proposed.</a:t>
            </a:r>
          </a:p>
        </p:txBody>
      </p:sp>
      <p:sp>
        <p:nvSpPr>
          <p:cNvPr id="30" name="Decisión 4"/>
          <p:cNvSpPr/>
          <p:nvPr/>
        </p:nvSpPr>
        <p:spPr>
          <a:xfrm>
            <a:off x="5457200" y="4464000"/>
            <a:ext cx="6277600" cy="848000"/>
          </a:xfrm>
          <a:prstGeom prst="rect">
            <a:avLst/>
          </a:prstGeom>
          <a:solidFill>
            <a:srgbClr val="F3F9F9"/>
          </a:solidFill>
          <a:ln w="9525">
            <a:solidFill>
              <a:srgbClr val="B9DD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Acento decisión 4"/>
          <p:cNvSpPr/>
          <p:nvPr/>
        </p:nvSpPr>
        <p:spPr>
          <a:xfrm>
            <a:off x="5457200" y="4464000"/>
            <a:ext cx="64008" cy="848000"/>
          </a:xfrm>
          <a:prstGeom prst="rect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Número 4"/>
          <p:cNvSpPr/>
          <p:nvPr/>
        </p:nvSpPr>
        <p:spPr>
          <a:xfrm>
            <a:off x="5657200" y="4678000"/>
            <a:ext cx="420000" cy="420000"/>
          </a:xfrm>
          <a:prstGeom prst="ellipse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</a:p>
        </p:txBody>
      </p:sp>
      <p:sp>
        <p:nvSpPr>
          <p:cNvPr id="33" name="Texto decisión 4"/>
          <p:cNvSpPr txBox="1"/>
          <p:nvPr/>
        </p:nvSpPr>
        <p:spPr>
          <a:xfrm>
            <a:off x="6237200" y="4549447"/>
            <a:ext cx="5377600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2027 Membership Fees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fee scheme was approved unanimously and differentiated according to each chamber’s number of affiliates.</a:t>
            </a:r>
          </a:p>
        </p:txBody>
      </p:sp>
      <p:sp>
        <p:nvSpPr>
          <p:cNvPr id="34" name="Decisión 5"/>
          <p:cNvSpPr/>
          <p:nvPr/>
        </p:nvSpPr>
        <p:spPr>
          <a:xfrm>
            <a:off x="5457200" y="5402000"/>
            <a:ext cx="6277600" cy="848000"/>
          </a:xfrm>
          <a:prstGeom prst="rect">
            <a:avLst/>
          </a:prstGeom>
          <a:solidFill>
            <a:srgbClr val="F3F9F9"/>
          </a:solidFill>
          <a:ln w="9525">
            <a:solidFill>
              <a:srgbClr val="B9DD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Acento decisión 5"/>
          <p:cNvSpPr/>
          <p:nvPr/>
        </p:nvSpPr>
        <p:spPr>
          <a:xfrm>
            <a:off x="5457200" y="5402000"/>
            <a:ext cx="64008" cy="848000"/>
          </a:xfrm>
          <a:prstGeom prst="rect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Número 5"/>
          <p:cNvSpPr/>
          <p:nvPr/>
        </p:nvSpPr>
        <p:spPr>
          <a:xfrm>
            <a:off x="5657200" y="5616000"/>
            <a:ext cx="420000" cy="420000"/>
          </a:xfrm>
          <a:prstGeom prst="ellipse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</a:p>
        </p:txBody>
      </p:sp>
      <p:sp>
        <p:nvSpPr>
          <p:cNvPr id="37" name="Texto decisión 5"/>
          <p:cNvSpPr txBox="1"/>
          <p:nvPr/>
        </p:nvSpPr>
        <p:spPr>
          <a:xfrm>
            <a:off x="6237200" y="5487447"/>
            <a:ext cx="5377600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Proposals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First CCCAM Summit in Bolivia (October 2027) and regional meetings in San Juan (Puerto Rico) and Cortés (Honduras).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0AF3C807-E8BE-4744-82E8-63FAA8F51479}"/>
              </a:ext>
            </a:extLst>
          </p:cNvPr>
          <p:cNvSpPr>
            <a:spLocks noGrp="1"/>
          </p:cNvSpPr>
          <p:nvPr/>
        </p:nvSpPr>
        <p:spPr>
          <a:xfrm>
            <a:off x="363935" y="702532"/>
            <a:ext cx="9600000" cy="5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Three differentiated bodies, one clear architecture</a:t>
            </a:r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42C7FDB0-0DEE-EF62-62E6-70D6797D539F}"/>
              </a:ext>
            </a:extLst>
          </p:cNvPr>
          <p:cNvSpPr>
            <a:spLocks noGrp="1"/>
          </p:cNvSpPr>
          <p:nvPr/>
        </p:nvSpPr>
        <p:spPr>
          <a:xfrm>
            <a:off x="363935" y="224581"/>
            <a:ext cx="3585557" cy="338386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0">
            <a:extLst>
              <a:ext uri="{FF2B5EF4-FFF2-40B4-BE49-F238E27FC236}">
                <a16:creationId xmlns:a16="http://schemas.microsoft.com/office/drawing/2014/main" id="{FF4C41A4-EE6E-BBFF-E5F0-699F50CC12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3" name="Text 1">
            <a:extLst>
              <a:ext uri="{FF2B5EF4-FFF2-40B4-BE49-F238E27FC236}">
                <a16:creationId xmlns:a16="http://schemas.microsoft.com/office/drawing/2014/main" id="{E5E3A8D9-0014-7DD0-BDF9-5BD93EF4225B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3328000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ORGANIZATIONAL AND GOVERNANCE MODEL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Subtítulo"/>
          <p:cNvSpPr txBox="1"/>
          <p:nvPr/>
        </p:nvSpPr>
        <p:spPr>
          <a:xfrm>
            <a:off x="457200" y="1192822"/>
            <a:ext cx="112776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Statutes separate sovereign guidance, strategic direction, and permanent execution.</a:t>
            </a:r>
          </a:p>
        </p:txBody>
      </p:sp>
      <p:sp>
        <p:nvSpPr>
          <p:cNvPr id="15" name="Órgano 1"/>
          <p:cNvSpPr/>
          <p:nvPr/>
        </p:nvSpPr>
        <p:spPr>
          <a:xfrm>
            <a:off x="457200" y="2035782"/>
            <a:ext cx="3459200" cy="3577685"/>
          </a:xfrm>
          <a:prstGeom prst="rect">
            <a:avLst/>
          </a:prstGeom>
          <a:solidFill>
            <a:srgbClr val="FFFFFF"/>
          </a:solidFill>
          <a:ln w="15875">
            <a:solidFill>
              <a:srgbClr val="00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Acento órgano 1"/>
          <p:cNvSpPr/>
          <p:nvPr/>
        </p:nvSpPr>
        <p:spPr>
          <a:xfrm>
            <a:off x="457200" y="2008351"/>
            <a:ext cx="3459200" cy="54864"/>
          </a:xfrm>
          <a:prstGeom prst="rect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Número órgano 1"/>
          <p:cNvSpPr/>
          <p:nvPr/>
        </p:nvSpPr>
        <p:spPr>
          <a:xfrm>
            <a:off x="1926800" y="2228351"/>
            <a:ext cx="520000" cy="52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6D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8" name="Nombre órgano 1"/>
          <p:cNvSpPr txBox="1"/>
          <p:nvPr/>
        </p:nvSpPr>
        <p:spPr>
          <a:xfrm>
            <a:off x="457200" y="2884462"/>
            <a:ext cx="34592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General Assembly</a:t>
            </a:r>
          </a:p>
        </p:txBody>
      </p:sp>
      <p:sp>
        <p:nvSpPr>
          <p:cNvPr id="19" name="Rol órgano 1"/>
          <p:cNvSpPr txBox="1"/>
          <p:nvPr/>
        </p:nvSpPr>
        <p:spPr>
          <a:xfrm>
            <a:off x="457200" y="3257560"/>
            <a:ext cx="345920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SOVEREIGN BODY</a:t>
            </a:r>
          </a:p>
        </p:txBody>
      </p:sp>
      <p:sp>
        <p:nvSpPr>
          <p:cNvPr id="20" name="Funciones 1"/>
          <p:cNvSpPr txBox="1"/>
          <p:nvPr/>
        </p:nvSpPr>
        <p:spPr>
          <a:xfrm>
            <a:off x="687200" y="3588351"/>
            <a:ext cx="2999200" cy="19159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Composed of all member chambers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One chamber = one vote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Approves Statutes, Strategic Plan, budget, and fees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Elects the Presidency and, by region, the Elected Vice Presidents</a:t>
            </a:r>
          </a:p>
        </p:txBody>
      </p:sp>
      <p:sp>
        <p:nvSpPr>
          <p:cNvPr id="21" name="Flecha 1"/>
          <p:cNvSpPr/>
          <p:nvPr/>
        </p:nvSpPr>
        <p:spPr>
          <a:xfrm>
            <a:off x="4031400" y="3493351"/>
            <a:ext cx="220000" cy="380000"/>
          </a:xfrm>
          <a:prstGeom prst="chevron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Órgano 2"/>
          <p:cNvSpPr/>
          <p:nvPr/>
        </p:nvSpPr>
        <p:spPr>
          <a:xfrm>
            <a:off x="4366400" y="2008350"/>
            <a:ext cx="3459200" cy="3577685"/>
          </a:xfrm>
          <a:prstGeom prst="rect">
            <a:avLst/>
          </a:prstGeom>
          <a:solidFill>
            <a:srgbClr val="ECF6F6"/>
          </a:solidFill>
          <a:ln w="15875">
            <a:solidFill>
              <a:srgbClr val="00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Acento órgano 2"/>
          <p:cNvSpPr/>
          <p:nvPr/>
        </p:nvSpPr>
        <p:spPr>
          <a:xfrm>
            <a:off x="4366400" y="2008351"/>
            <a:ext cx="3459200" cy="54864"/>
          </a:xfrm>
          <a:prstGeom prst="rect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Número órgano 2"/>
          <p:cNvSpPr/>
          <p:nvPr/>
        </p:nvSpPr>
        <p:spPr>
          <a:xfrm>
            <a:off x="5836000" y="2228351"/>
            <a:ext cx="520000" cy="520000"/>
          </a:xfrm>
          <a:prstGeom prst="ellipse">
            <a:avLst/>
          </a:prstGeom>
          <a:solidFill>
            <a:srgbClr val="006D77"/>
          </a:solidFill>
          <a:ln w="19050">
            <a:solidFill>
              <a:srgbClr val="006D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25" name="Nombre órgano 2"/>
          <p:cNvSpPr txBox="1"/>
          <p:nvPr/>
        </p:nvSpPr>
        <p:spPr>
          <a:xfrm>
            <a:off x="4366400" y="2884462"/>
            <a:ext cx="34592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Board of Directors</a:t>
            </a:r>
          </a:p>
        </p:txBody>
      </p:sp>
      <p:sp>
        <p:nvSpPr>
          <p:cNvPr id="26" name="Rol órgano 2"/>
          <p:cNvSpPr txBox="1"/>
          <p:nvPr/>
        </p:nvSpPr>
        <p:spPr>
          <a:xfrm>
            <a:off x="4366400" y="3257560"/>
            <a:ext cx="345920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PERMANENT STRATEGIC GOVERNANCE</a:t>
            </a:r>
          </a:p>
        </p:txBody>
      </p:sp>
      <p:sp>
        <p:nvSpPr>
          <p:cNvPr id="27" name="Funciones 2"/>
          <p:cNvSpPr txBox="1"/>
          <p:nvPr/>
        </p:nvSpPr>
        <p:spPr>
          <a:xfrm>
            <a:off x="4596400" y="3588351"/>
            <a:ext cx="2999200" cy="17004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11 members: Presidency + 5 Elected Vice Presidents + 5 </a:t>
            </a:r>
            <a:r>
              <a:rPr kumimoji="0" lang="es-CO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Appointed</a:t>
            </a:r>
            <a:endParaRPr kumimoji="0" lang="es-C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Meets at least four times a year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Approves positions, partnerships, and new members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Appoints the Executive Directorate</a:t>
            </a:r>
          </a:p>
        </p:txBody>
      </p:sp>
      <p:sp>
        <p:nvSpPr>
          <p:cNvPr id="28" name="Flecha 2"/>
          <p:cNvSpPr/>
          <p:nvPr/>
        </p:nvSpPr>
        <p:spPr>
          <a:xfrm>
            <a:off x="7940600" y="3493351"/>
            <a:ext cx="220000" cy="380000"/>
          </a:xfrm>
          <a:prstGeom prst="chevron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Órgano 3"/>
          <p:cNvSpPr/>
          <p:nvPr/>
        </p:nvSpPr>
        <p:spPr>
          <a:xfrm>
            <a:off x="8275600" y="2008351"/>
            <a:ext cx="3459200" cy="3577684"/>
          </a:xfrm>
          <a:prstGeom prst="rect">
            <a:avLst/>
          </a:prstGeom>
          <a:solidFill>
            <a:srgbClr val="FFFFFF"/>
          </a:solidFill>
          <a:ln w="15875">
            <a:solidFill>
              <a:srgbClr val="00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Acento órgano 3"/>
          <p:cNvSpPr/>
          <p:nvPr/>
        </p:nvSpPr>
        <p:spPr>
          <a:xfrm>
            <a:off x="8275600" y="2008351"/>
            <a:ext cx="3459200" cy="54864"/>
          </a:xfrm>
          <a:prstGeom prst="rect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Número órgano 3"/>
          <p:cNvSpPr/>
          <p:nvPr/>
        </p:nvSpPr>
        <p:spPr>
          <a:xfrm>
            <a:off x="9745200" y="2228351"/>
            <a:ext cx="520000" cy="52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6D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32" name="Nombre órgano 3"/>
          <p:cNvSpPr txBox="1"/>
          <p:nvPr/>
        </p:nvSpPr>
        <p:spPr>
          <a:xfrm>
            <a:off x="8275600" y="2884462"/>
            <a:ext cx="34592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Executive Directorate</a:t>
            </a:r>
          </a:p>
        </p:txBody>
      </p:sp>
      <p:sp>
        <p:nvSpPr>
          <p:cNvPr id="33" name="Rol órgano 3"/>
          <p:cNvSpPr txBox="1"/>
          <p:nvPr/>
        </p:nvSpPr>
        <p:spPr>
          <a:xfrm>
            <a:off x="8275600" y="3257560"/>
            <a:ext cx="345920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PERMANENT EXECUTIVE BODY</a:t>
            </a:r>
          </a:p>
        </p:txBody>
      </p:sp>
      <p:sp>
        <p:nvSpPr>
          <p:cNvPr id="34" name="Funciones 3"/>
          <p:cNvSpPr txBox="1"/>
          <p:nvPr/>
        </p:nvSpPr>
        <p:spPr>
          <a:xfrm>
            <a:off x="8349334" y="3578251"/>
            <a:ext cx="3311037" cy="19159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Technical and operational management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Legal representation and resource management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Execution of Board of Directors agreements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Director selected through an international competitive process, for 4 years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7">
            <a:extLst>
              <a:ext uri="{FF2B5EF4-FFF2-40B4-BE49-F238E27FC236}">
                <a16:creationId xmlns:a16="http://schemas.microsoft.com/office/drawing/2014/main" id="{844EF395-9224-4CC4-92A8-E87D8AA8FA6C}"/>
              </a:ext>
            </a:extLst>
          </p:cNvPr>
          <p:cNvSpPr/>
          <p:nvPr/>
        </p:nvSpPr>
        <p:spPr>
          <a:xfrm>
            <a:off x="5455319" y="6058844"/>
            <a:ext cx="1148679" cy="408672"/>
          </a:xfrm>
          <a:prstGeom prst="rect">
            <a:avLst/>
          </a:prstGeom>
          <a:solidFill>
            <a:srgbClr val="FFFFFF"/>
          </a:solidFill>
          <a:ln w="25400">
            <a:solidFill>
              <a:srgbClr val="006D7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7">
            <a:extLst>
              <a:ext uri="{FF2B5EF4-FFF2-40B4-BE49-F238E27FC236}">
                <a16:creationId xmlns:a16="http://schemas.microsoft.com/office/drawing/2014/main" id="{5F1604E7-1FB0-6DBD-8814-BD434CE1B217}"/>
              </a:ext>
            </a:extLst>
          </p:cNvPr>
          <p:cNvSpPr/>
          <p:nvPr/>
        </p:nvSpPr>
        <p:spPr>
          <a:xfrm>
            <a:off x="2990566" y="6047049"/>
            <a:ext cx="1783532" cy="420467"/>
          </a:xfrm>
          <a:prstGeom prst="rect">
            <a:avLst/>
          </a:prstGeom>
          <a:solidFill>
            <a:srgbClr val="FFFFFF"/>
          </a:solidFill>
          <a:ln w="25400">
            <a:solidFill>
              <a:srgbClr val="006D7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7">
            <a:extLst>
              <a:ext uri="{FF2B5EF4-FFF2-40B4-BE49-F238E27FC236}">
                <a16:creationId xmlns:a16="http://schemas.microsoft.com/office/drawing/2014/main" id="{28371F82-B5B5-4004-5A40-433658C56626}"/>
              </a:ext>
            </a:extLst>
          </p:cNvPr>
          <p:cNvSpPr/>
          <p:nvPr/>
        </p:nvSpPr>
        <p:spPr>
          <a:xfrm>
            <a:off x="7243299" y="6052078"/>
            <a:ext cx="1832665" cy="384081"/>
          </a:xfrm>
          <a:prstGeom prst="rect">
            <a:avLst/>
          </a:prstGeom>
          <a:solidFill>
            <a:srgbClr val="FFFFFF"/>
          </a:solidFill>
          <a:ln w="25400">
            <a:solidFill>
              <a:srgbClr val="006D7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7">
            <a:extLst>
              <a:ext uri="{FF2B5EF4-FFF2-40B4-BE49-F238E27FC236}">
                <a16:creationId xmlns:a16="http://schemas.microsoft.com/office/drawing/2014/main" id="{6D1EE4DD-2782-A207-E5A2-B8889CFCFE93}"/>
              </a:ext>
            </a:extLst>
          </p:cNvPr>
          <p:cNvSpPr/>
          <p:nvPr/>
        </p:nvSpPr>
        <p:spPr>
          <a:xfrm>
            <a:off x="9679320" y="6039658"/>
            <a:ext cx="1506521" cy="394549"/>
          </a:xfrm>
          <a:prstGeom prst="rect">
            <a:avLst/>
          </a:prstGeom>
          <a:solidFill>
            <a:srgbClr val="FFFFFF"/>
          </a:solidFill>
          <a:ln w="25400">
            <a:solidFill>
              <a:srgbClr val="006D7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27">
            <a:extLst>
              <a:ext uri="{FF2B5EF4-FFF2-40B4-BE49-F238E27FC236}">
                <a16:creationId xmlns:a16="http://schemas.microsoft.com/office/drawing/2014/main" id="{6A603BA1-865A-9214-ED0A-B6F387934245}"/>
              </a:ext>
            </a:extLst>
          </p:cNvPr>
          <p:cNvSpPr/>
          <p:nvPr/>
        </p:nvSpPr>
        <p:spPr>
          <a:xfrm>
            <a:off x="715246" y="6045638"/>
            <a:ext cx="1665098" cy="390521"/>
          </a:xfrm>
          <a:prstGeom prst="rect">
            <a:avLst/>
          </a:prstGeom>
          <a:solidFill>
            <a:srgbClr val="FFFFFF"/>
          </a:solidFill>
          <a:ln w="25400">
            <a:solidFill>
              <a:srgbClr val="006D7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27">
            <a:extLst>
              <a:ext uri="{FF2B5EF4-FFF2-40B4-BE49-F238E27FC236}">
                <a16:creationId xmlns:a16="http://schemas.microsoft.com/office/drawing/2014/main" id="{456E9EC9-0F9C-F597-82D3-487ECD7A756F}"/>
              </a:ext>
            </a:extLst>
          </p:cNvPr>
          <p:cNvSpPr/>
          <p:nvPr/>
        </p:nvSpPr>
        <p:spPr>
          <a:xfrm>
            <a:off x="853850" y="5021336"/>
            <a:ext cx="4874074" cy="400051"/>
          </a:xfrm>
          <a:prstGeom prst="rect">
            <a:avLst/>
          </a:prstGeom>
          <a:solidFill>
            <a:srgbClr val="FFFFFF"/>
          </a:solidFill>
          <a:ln w="25400">
            <a:solidFill>
              <a:srgbClr val="006D7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27">
            <a:extLst>
              <a:ext uri="{FF2B5EF4-FFF2-40B4-BE49-F238E27FC236}">
                <a16:creationId xmlns:a16="http://schemas.microsoft.com/office/drawing/2014/main" id="{25EF8C8A-5BC3-2147-71A1-EDE4F5E534DC}"/>
              </a:ext>
            </a:extLst>
          </p:cNvPr>
          <p:cNvSpPr/>
          <p:nvPr/>
        </p:nvSpPr>
        <p:spPr>
          <a:xfrm>
            <a:off x="1108307" y="3312277"/>
            <a:ext cx="4396461" cy="1393357"/>
          </a:xfrm>
          <a:prstGeom prst="rect">
            <a:avLst/>
          </a:prstGeom>
          <a:solidFill>
            <a:srgbClr val="FFFFFF"/>
          </a:solidFill>
          <a:ln w="25400">
            <a:solidFill>
              <a:srgbClr val="006D7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27">
            <a:extLst>
              <a:ext uri="{FF2B5EF4-FFF2-40B4-BE49-F238E27FC236}">
                <a16:creationId xmlns:a16="http://schemas.microsoft.com/office/drawing/2014/main" id="{C410A9EA-7E02-2F24-FD59-365057367C98}"/>
              </a:ext>
            </a:extLst>
          </p:cNvPr>
          <p:cNvSpPr/>
          <p:nvPr/>
        </p:nvSpPr>
        <p:spPr>
          <a:xfrm>
            <a:off x="6619874" y="3321803"/>
            <a:ext cx="4396461" cy="1393357"/>
          </a:xfrm>
          <a:prstGeom prst="rect">
            <a:avLst/>
          </a:prstGeom>
          <a:solidFill>
            <a:srgbClr val="FFFFFF"/>
          </a:solidFill>
          <a:ln w="25400">
            <a:solidFill>
              <a:srgbClr val="006D7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4">
            <a:extLst>
              <a:ext uri="{FF2B5EF4-FFF2-40B4-BE49-F238E27FC236}">
                <a16:creationId xmlns:a16="http://schemas.microsoft.com/office/drawing/2014/main" id="{4820E06A-3130-C671-F867-0DF2121D405A}"/>
              </a:ext>
            </a:extLst>
          </p:cNvPr>
          <p:cNvSpPr/>
          <p:nvPr/>
        </p:nvSpPr>
        <p:spPr>
          <a:xfrm>
            <a:off x="4791820" y="2123012"/>
            <a:ext cx="2608360" cy="626214"/>
          </a:xfrm>
          <a:prstGeom prst="rect">
            <a:avLst/>
          </a:prstGeom>
          <a:solidFill>
            <a:srgbClr val="FFFFFF"/>
          </a:solidFill>
          <a:ln w="25400">
            <a:solidFill>
              <a:srgbClr val="006D7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8FF29702-E68F-4E25-AA66-7346CB4072C4}"/>
              </a:ext>
            </a:extLst>
          </p:cNvPr>
          <p:cNvSpPr>
            <a:spLocks noGrp="1"/>
          </p:cNvSpPr>
          <p:nvPr/>
        </p:nvSpPr>
        <p:spPr>
          <a:xfrm>
            <a:off x="428625" y="590550"/>
            <a:ext cx="11049000" cy="447675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0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s-CO" sz="29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Board of Directors</a:t>
            </a:r>
          </a:p>
        </p:txBody>
      </p:sp>
      <p:sp>
        <p:nvSpPr>
          <p:cNvPr id="50" name="President stem">
            <a:extLst>
              <a:ext uri="{FF2B5EF4-FFF2-40B4-BE49-F238E27FC236}">
                <a16:creationId xmlns:a16="http://schemas.microsoft.com/office/drawing/2014/main" id="{94F1F6DF-FDD1-4937-BF6A-D9CACE97DB96}"/>
              </a:ext>
            </a:extLst>
          </p:cNvPr>
          <p:cNvSpPr>
            <a:spLocks noGrp="1"/>
          </p:cNvSpPr>
          <p:nvPr/>
        </p:nvSpPr>
        <p:spPr>
          <a:xfrm>
            <a:off x="6199414" y="2751662"/>
            <a:ext cx="0" cy="266700"/>
          </a:xfrm>
          <a:prstGeom prst="line">
            <a:avLst/>
          </a:prstGeom>
          <a:noFill/>
          <a:ln w="28575">
            <a:solidFill>
              <a:srgbClr val="007A83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Branch line">
            <a:extLst>
              <a:ext uri="{FF2B5EF4-FFF2-40B4-BE49-F238E27FC236}">
                <a16:creationId xmlns:a16="http://schemas.microsoft.com/office/drawing/2014/main" id="{638D4565-44CD-44B1-A04B-AB45D22CAF73}"/>
              </a:ext>
            </a:extLst>
          </p:cNvPr>
          <p:cNvSpPr>
            <a:spLocks noGrp="1"/>
          </p:cNvSpPr>
          <p:nvPr/>
        </p:nvSpPr>
        <p:spPr>
          <a:xfrm>
            <a:off x="3322864" y="3018362"/>
            <a:ext cx="5753100" cy="0"/>
          </a:xfrm>
          <a:prstGeom prst="line">
            <a:avLst/>
          </a:prstGeom>
          <a:noFill/>
          <a:ln w="28575">
            <a:solidFill>
              <a:srgbClr val="007A83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egional stem">
            <a:extLst>
              <a:ext uri="{FF2B5EF4-FFF2-40B4-BE49-F238E27FC236}">
                <a16:creationId xmlns:a16="http://schemas.microsoft.com/office/drawing/2014/main" id="{205D8DBB-E943-4891-ADA8-4059A310B0FF}"/>
              </a:ext>
            </a:extLst>
          </p:cNvPr>
          <p:cNvSpPr>
            <a:spLocks noGrp="1"/>
          </p:cNvSpPr>
          <p:nvPr/>
        </p:nvSpPr>
        <p:spPr>
          <a:xfrm>
            <a:off x="3306538" y="2996591"/>
            <a:ext cx="0" cy="295275"/>
          </a:xfrm>
          <a:prstGeom prst="line">
            <a:avLst/>
          </a:prstGeom>
          <a:noFill/>
          <a:ln w="28575">
            <a:solidFill>
              <a:srgbClr val="007A83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Designated stem">
            <a:extLst>
              <a:ext uri="{FF2B5EF4-FFF2-40B4-BE49-F238E27FC236}">
                <a16:creationId xmlns:a16="http://schemas.microsoft.com/office/drawing/2014/main" id="{B4B3AC74-27D8-4238-93A1-60D65647DB09}"/>
              </a:ext>
            </a:extLst>
          </p:cNvPr>
          <p:cNvSpPr>
            <a:spLocks noGrp="1"/>
          </p:cNvSpPr>
          <p:nvPr/>
        </p:nvSpPr>
        <p:spPr>
          <a:xfrm>
            <a:off x="9081410" y="3007472"/>
            <a:ext cx="0" cy="295275"/>
          </a:xfrm>
          <a:prstGeom prst="line">
            <a:avLst/>
          </a:prstGeom>
          <a:noFill/>
          <a:ln w="28575">
            <a:solidFill>
              <a:srgbClr val="007A83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President election">
            <a:extLst>
              <a:ext uri="{FF2B5EF4-FFF2-40B4-BE49-F238E27FC236}">
                <a16:creationId xmlns:a16="http://schemas.microsoft.com/office/drawing/2014/main" id="{99E9DE19-74E9-4100-B6DA-507126318D65}"/>
              </a:ext>
            </a:extLst>
          </p:cNvPr>
          <p:cNvSpPr>
            <a:spLocks noGrp="1"/>
          </p:cNvSpPr>
          <p:nvPr/>
        </p:nvSpPr>
        <p:spPr>
          <a:xfrm>
            <a:off x="4810125" y="2427812"/>
            <a:ext cx="3619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1" name="Number disk 1">
            <a:extLst>
              <a:ext uri="{FF2B5EF4-FFF2-40B4-BE49-F238E27FC236}">
                <a16:creationId xmlns:a16="http://schemas.microsoft.com/office/drawing/2014/main" id="{44942D96-6A33-470A-8A84-1543F5337D47}"/>
              </a:ext>
            </a:extLst>
          </p:cNvPr>
          <p:cNvSpPr>
            <a:spLocks noGrp="1"/>
          </p:cNvSpPr>
          <p:nvPr/>
        </p:nvSpPr>
        <p:spPr>
          <a:xfrm>
            <a:off x="1167500" y="3695996"/>
            <a:ext cx="666750" cy="666750"/>
          </a:xfrm>
          <a:prstGeom prst="roundRect">
            <a:avLst>
              <a:gd name="adj" fmla="val 50000"/>
            </a:avLst>
          </a:prstGeom>
          <a:solidFill>
            <a:srgbClr val="006D77"/>
          </a:solidFill>
          <a:ln w="9525">
            <a:solidFill>
              <a:srgbClr val="006D77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Number 1">
            <a:extLst>
              <a:ext uri="{FF2B5EF4-FFF2-40B4-BE49-F238E27FC236}">
                <a16:creationId xmlns:a16="http://schemas.microsoft.com/office/drawing/2014/main" id="{2070FA30-4CF1-4B42-AB0B-3C5017AC4CD3}"/>
              </a:ext>
            </a:extLst>
          </p:cNvPr>
          <p:cNvSpPr>
            <a:spLocks noGrp="1"/>
          </p:cNvSpPr>
          <p:nvPr/>
        </p:nvSpPr>
        <p:spPr>
          <a:xfrm>
            <a:off x="1167500" y="3695996"/>
            <a:ext cx="666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3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63" name="Card heading 1">
            <a:extLst>
              <a:ext uri="{FF2B5EF4-FFF2-40B4-BE49-F238E27FC236}">
                <a16:creationId xmlns:a16="http://schemas.microsoft.com/office/drawing/2014/main" id="{40CB0567-9C33-4FCD-BEF2-81AEC2DA688B}"/>
              </a:ext>
            </a:extLst>
          </p:cNvPr>
          <p:cNvSpPr>
            <a:spLocks noGrp="1"/>
          </p:cNvSpPr>
          <p:nvPr/>
        </p:nvSpPr>
        <p:spPr>
          <a:xfrm>
            <a:off x="2052172" y="3457871"/>
            <a:ext cx="366712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s-CO" sz="2000" b="1" i="0" u="none" strike="noStrike" kern="1200" cap="none" spc="0" normalizeH="0" baseline="0" noProof="0" err="1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Elected</a:t>
            </a: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Vice-</a:t>
            </a:r>
            <a:r>
              <a:rPr kumimoji="0" lang="es-CO" sz="2000" b="1" i="0" u="none" strike="noStrike" kern="1200" cap="none" spc="0" normalizeH="0" baseline="0" noProof="0" err="1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Presidents</a:t>
            </a:r>
            <a:endParaRPr kumimoji="0" lang="es-CO" sz="2000" b="1" i="0" u="none" strike="noStrike" kern="1200" cap="none" spc="0" normalizeH="0" baseline="0" noProof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4" name="Card detail 1">
            <a:extLst>
              <a:ext uri="{FF2B5EF4-FFF2-40B4-BE49-F238E27FC236}">
                <a16:creationId xmlns:a16="http://schemas.microsoft.com/office/drawing/2014/main" id="{2F6F418B-553E-49DD-B8D0-B87019930062}"/>
              </a:ext>
            </a:extLst>
          </p:cNvPr>
          <p:cNvSpPr>
            <a:spLocks noGrp="1"/>
          </p:cNvSpPr>
          <p:nvPr/>
        </p:nvSpPr>
        <p:spPr>
          <a:xfrm>
            <a:off x="2020879" y="3800771"/>
            <a:ext cx="343444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Elected by the chambers of their region</a:t>
            </a:r>
          </a:p>
        </p:txBody>
      </p:sp>
      <p:sp>
        <p:nvSpPr>
          <p:cNvPr id="65" name="Card region note 1">
            <a:extLst>
              <a:ext uri="{FF2B5EF4-FFF2-40B4-BE49-F238E27FC236}">
                <a16:creationId xmlns:a16="http://schemas.microsoft.com/office/drawing/2014/main" id="{229A081F-63D1-466F-BF4D-5C8B2C853D42}"/>
              </a:ext>
            </a:extLst>
          </p:cNvPr>
          <p:cNvSpPr>
            <a:spLocks noGrp="1"/>
          </p:cNvSpPr>
          <p:nvPr/>
        </p:nvSpPr>
        <p:spPr>
          <a:xfrm>
            <a:off x="2020878" y="4315121"/>
            <a:ext cx="3667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007A83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One member per region</a:t>
            </a:r>
          </a:p>
        </p:txBody>
      </p:sp>
      <p:sp>
        <p:nvSpPr>
          <p:cNvPr id="67" name="Number disk 2">
            <a:extLst>
              <a:ext uri="{FF2B5EF4-FFF2-40B4-BE49-F238E27FC236}">
                <a16:creationId xmlns:a16="http://schemas.microsoft.com/office/drawing/2014/main" id="{CFD3DBF1-2AB4-4B1D-B364-4BD60D3C7804}"/>
              </a:ext>
            </a:extLst>
          </p:cNvPr>
          <p:cNvSpPr>
            <a:spLocks noGrp="1"/>
          </p:cNvSpPr>
          <p:nvPr/>
        </p:nvSpPr>
        <p:spPr>
          <a:xfrm>
            <a:off x="6755949" y="3695996"/>
            <a:ext cx="666750" cy="666750"/>
          </a:xfrm>
          <a:prstGeom prst="roundRect">
            <a:avLst>
              <a:gd name="adj" fmla="val 50000"/>
            </a:avLst>
          </a:prstGeom>
          <a:solidFill>
            <a:srgbClr val="006D77"/>
          </a:solidFill>
          <a:ln w="9525">
            <a:solidFill>
              <a:srgbClr val="006D77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Number 2">
            <a:extLst>
              <a:ext uri="{FF2B5EF4-FFF2-40B4-BE49-F238E27FC236}">
                <a16:creationId xmlns:a16="http://schemas.microsoft.com/office/drawing/2014/main" id="{50479DAB-080F-42D9-BCC4-0195AC3AC0EE}"/>
              </a:ext>
            </a:extLst>
          </p:cNvPr>
          <p:cNvSpPr>
            <a:spLocks noGrp="1"/>
          </p:cNvSpPr>
          <p:nvPr/>
        </p:nvSpPr>
        <p:spPr>
          <a:xfrm>
            <a:off x="6755949" y="3695996"/>
            <a:ext cx="666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3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69" name="Card heading 2">
            <a:extLst>
              <a:ext uri="{FF2B5EF4-FFF2-40B4-BE49-F238E27FC236}">
                <a16:creationId xmlns:a16="http://schemas.microsoft.com/office/drawing/2014/main" id="{247ADB00-32BC-471B-B9F6-07773B556153}"/>
              </a:ext>
            </a:extLst>
          </p:cNvPr>
          <p:cNvSpPr>
            <a:spLocks noGrp="1"/>
          </p:cNvSpPr>
          <p:nvPr/>
        </p:nvSpPr>
        <p:spPr>
          <a:xfrm>
            <a:off x="7651299" y="3457871"/>
            <a:ext cx="366712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s-CO" sz="2000" b="1" i="0" u="none" strike="noStrike" kern="1200" cap="none" spc="0" normalizeH="0" baseline="0" noProof="0" err="1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Appointed</a:t>
            </a: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Vice-</a:t>
            </a:r>
            <a:r>
              <a:rPr kumimoji="0" lang="es-CO" sz="2000" b="1" i="0" u="none" strike="noStrike" kern="1200" cap="none" spc="0" normalizeH="0" baseline="0" noProof="0" err="1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Presidents</a:t>
            </a:r>
            <a:endParaRPr kumimoji="0" lang="es-CO" sz="2000" b="1" i="0" u="none" strike="noStrike" kern="1200" cap="none" spc="0" normalizeH="0" baseline="0" noProof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0" name="Card detail 2">
            <a:extLst>
              <a:ext uri="{FF2B5EF4-FFF2-40B4-BE49-F238E27FC236}">
                <a16:creationId xmlns:a16="http://schemas.microsoft.com/office/drawing/2014/main" id="{71931467-095B-446A-9D9A-A61C5DF21084}"/>
              </a:ext>
            </a:extLst>
          </p:cNvPr>
          <p:cNvSpPr>
            <a:spLocks noGrp="1"/>
          </p:cNvSpPr>
          <p:nvPr/>
        </p:nvSpPr>
        <p:spPr>
          <a:xfrm>
            <a:off x="7651300" y="3800771"/>
            <a:ext cx="3365036" cy="6552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Designated</a:t>
            </a: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lang="es-CO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by</a:t>
            </a: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the </a:t>
            </a:r>
            <a:r>
              <a:rPr kumimoji="0" lang="es-CO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Council's</a:t>
            </a: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lang="es-CO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Presidency</a:t>
            </a:r>
            <a:endParaRPr kumimoji="0" lang="es-CO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1" name="Card region note 2">
            <a:extLst>
              <a:ext uri="{FF2B5EF4-FFF2-40B4-BE49-F238E27FC236}">
                <a16:creationId xmlns:a16="http://schemas.microsoft.com/office/drawing/2014/main" id="{E76218D7-A831-4A35-8C66-4B1BFE7250B0}"/>
              </a:ext>
            </a:extLst>
          </p:cNvPr>
          <p:cNvSpPr>
            <a:spLocks noGrp="1"/>
          </p:cNvSpPr>
          <p:nvPr/>
        </p:nvSpPr>
        <p:spPr>
          <a:xfrm>
            <a:off x="7651299" y="4315121"/>
            <a:ext cx="3667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007A83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One member per region</a:t>
            </a:r>
          </a:p>
        </p:txBody>
      </p:sp>
      <p:sp>
        <p:nvSpPr>
          <p:cNvPr id="72" name="Regional representation label">
            <a:extLst>
              <a:ext uri="{FF2B5EF4-FFF2-40B4-BE49-F238E27FC236}">
                <a16:creationId xmlns:a16="http://schemas.microsoft.com/office/drawing/2014/main" id="{0D1FD41B-CD08-423F-B590-195526BD19DD}"/>
              </a:ext>
            </a:extLst>
          </p:cNvPr>
          <p:cNvSpPr>
            <a:spLocks noGrp="1"/>
          </p:cNvSpPr>
          <p:nvPr/>
        </p:nvSpPr>
        <p:spPr>
          <a:xfrm>
            <a:off x="887184" y="5131553"/>
            <a:ext cx="590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007A83"/>
                </a:solidFill>
                <a:latin typeface="Arial"/>
                <a:ea typeface="Arial"/>
                <a:cs typeface="Arial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TERRITORIAL PRESENCE IN BOTH GROUPS</a:t>
            </a:r>
          </a:p>
        </p:txBody>
      </p:sp>
      <p:sp>
        <p:nvSpPr>
          <p:cNvPr id="76" name="Region text 1">
            <a:extLst>
              <a:ext uri="{FF2B5EF4-FFF2-40B4-BE49-F238E27FC236}">
                <a16:creationId xmlns:a16="http://schemas.microsoft.com/office/drawing/2014/main" id="{EB359C77-5D08-4B14-909E-895E06A8A030}"/>
              </a:ext>
            </a:extLst>
          </p:cNvPr>
          <p:cNvSpPr>
            <a:spLocks noGrp="1"/>
          </p:cNvSpPr>
          <p:nvPr/>
        </p:nvSpPr>
        <p:spPr>
          <a:xfrm>
            <a:off x="777483" y="6036786"/>
            <a:ext cx="1538968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North America</a:t>
            </a:r>
          </a:p>
        </p:txBody>
      </p:sp>
      <p:sp>
        <p:nvSpPr>
          <p:cNvPr id="79" name="Region text 2">
            <a:extLst>
              <a:ext uri="{FF2B5EF4-FFF2-40B4-BE49-F238E27FC236}">
                <a16:creationId xmlns:a16="http://schemas.microsoft.com/office/drawing/2014/main" id="{68ABA98F-A154-4E4E-BE78-909BD06B8213}"/>
              </a:ext>
            </a:extLst>
          </p:cNvPr>
          <p:cNvSpPr>
            <a:spLocks noGrp="1"/>
          </p:cNvSpPr>
          <p:nvPr/>
        </p:nvSpPr>
        <p:spPr>
          <a:xfrm>
            <a:off x="3102287" y="6043686"/>
            <a:ext cx="1665098" cy="3905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Central America</a:t>
            </a:r>
          </a:p>
        </p:txBody>
      </p:sp>
      <p:sp>
        <p:nvSpPr>
          <p:cNvPr id="85" name="Region text 4">
            <a:extLst>
              <a:ext uri="{FF2B5EF4-FFF2-40B4-BE49-F238E27FC236}">
                <a16:creationId xmlns:a16="http://schemas.microsoft.com/office/drawing/2014/main" id="{9164D939-3751-43CE-BB84-AA780D332000}"/>
              </a:ext>
            </a:extLst>
          </p:cNvPr>
          <p:cNvSpPr>
            <a:spLocks noGrp="1"/>
          </p:cNvSpPr>
          <p:nvPr/>
        </p:nvSpPr>
        <p:spPr>
          <a:xfrm>
            <a:off x="7396724" y="6034595"/>
            <a:ext cx="1538968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Andean Region</a:t>
            </a:r>
          </a:p>
        </p:txBody>
      </p:sp>
      <p:sp>
        <p:nvSpPr>
          <p:cNvPr id="88" name="Region text 5">
            <a:extLst>
              <a:ext uri="{FF2B5EF4-FFF2-40B4-BE49-F238E27FC236}">
                <a16:creationId xmlns:a16="http://schemas.microsoft.com/office/drawing/2014/main" id="{1DB02D1D-01CB-45D1-A86C-EE388BCDBFB0}"/>
              </a:ext>
            </a:extLst>
          </p:cNvPr>
          <p:cNvSpPr>
            <a:spLocks noGrp="1"/>
          </p:cNvSpPr>
          <p:nvPr/>
        </p:nvSpPr>
        <p:spPr>
          <a:xfrm>
            <a:off x="9629776" y="6047314"/>
            <a:ext cx="1538968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Southern Cone</a:t>
            </a:r>
          </a:p>
        </p:txBody>
      </p:sp>
      <p:sp>
        <p:nvSpPr>
          <p:cNvPr id="6" name="Text 28">
            <a:extLst>
              <a:ext uri="{FF2B5EF4-FFF2-40B4-BE49-F238E27FC236}">
                <a16:creationId xmlns:a16="http://schemas.microsoft.com/office/drawing/2014/main" id="{173C5323-072A-3798-D84F-1A0E13B5E6B2}"/>
              </a:ext>
            </a:extLst>
          </p:cNvPr>
          <p:cNvSpPr/>
          <p:nvPr/>
        </p:nvSpPr>
        <p:spPr>
          <a:xfrm>
            <a:off x="4436532" y="2179102"/>
            <a:ext cx="3222721" cy="50588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President</a:t>
            </a:r>
            <a:endParaRPr kumimoji="0" lang="es-CO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gional stem">
            <a:extLst>
              <a:ext uri="{FF2B5EF4-FFF2-40B4-BE49-F238E27FC236}">
                <a16:creationId xmlns:a16="http://schemas.microsoft.com/office/drawing/2014/main" id="{3676C324-FAAD-897A-13C0-EBAE86532162}"/>
              </a:ext>
            </a:extLst>
          </p:cNvPr>
          <p:cNvSpPr>
            <a:spLocks noGrp="1"/>
          </p:cNvSpPr>
          <p:nvPr/>
        </p:nvSpPr>
        <p:spPr>
          <a:xfrm>
            <a:off x="1447322" y="5708478"/>
            <a:ext cx="0" cy="326572"/>
          </a:xfrm>
          <a:prstGeom prst="line">
            <a:avLst/>
          </a:prstGeom>
          <a:noFill/>
          <a:ln w="28575">
            <a:solidFill>
              <a:srgbClr val="007A83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gion text 2">
            <a:extLst>
              <a:ext uri="{FF2B5EF4-FFF2-40B4-BE49-F238E27FC236}">
                <a16:creationId xmlns:a16="http://schemas.microsoft.com/office/drawing/2014/main" id="{1407FAB9-D39F-691B-A950-D007678A6DF4}"/>
              </a:ext>
            </a:extLst>
          </p:cNvPr>
          <p:cNvSpPr>
            <a:spLocks noGrp="1"/>
          </p:cNvSpPr>
          <p:nvPr/>
        </p:nvSpPr>
        <p:spPr>
          <a:xfrm>
            <a:off x="5199313" y="6042049"/>
            <a:ext cx="1538968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Caribbean</a:t>
            </a:r>
          </a:p>
        </p:txBody>
      </p:sp>
      <p:sp>
        <p:nvSpPr>
          <p:cNvPr id="30" name="Branch line">
            <a:extLst>
              <a:ext uri="{FF2B5EF4-FFF2-40B4-BE49-F238E27FC236}">
                <a16:creationId xmlns:a16="http://schemas.microsoft.com/office/drawing/2014/main" id="{B600FA63-CF1E-791E-3FAA-748F85CDE11F}"/>
              </a:ext>
            </a:extLst>
          </p:cNvPr>
          <p:cNvSpPr>
            <a:spLocks noGrp="1"/>
          </p:cNvSpPr>
          <p:nvPr/>
        </p:nvSpPr>
        <p:spPr>
          <a:xfrm flipV="1">
            <a:off x="1461407" y="5708478"/>
            <a:ext cx="8931729" cy="9526"/>
          </a:xfrm>
          <a:prstGeom prst="line">
            <a:avLst/>
          </a:prstGeom>
          <a:noFill/>
          <a:ln w="28575">
            <a:solidFill>
              <a:srgbClr val="007A83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gional stem">
            <a:extLst>
              <a:ext uri="{FF2B5EF4-FFF2-40B4-BE49-F238E27FC236}">
                <a16:creationId xmlns:a16="http://schemas.microsoft.com/office/drawing/2014/main" id="{B655E52E-FB49-8CDF-DF98-8A4B5C45F924}"/>
              </a:ext>
            </a:extLst>
          </p:cNvPr>
          <p:cNvSpPr>
            <a:spLocks noGrp="1"/>
          </p:cNvSpPr>
          <p:nvPr/>
        </p:nvSpPr>
        <p:spPr>
          <a:xfrm>
            <a:off x="3306180" y="4694764"/>
            <a:ext cx="0" cy="326572"/>
          </a:xfrm>
          <a:prstGeom prst="line">
            <a:avLst/>
          </a:prstGeom>
          <a:noFill/>
          <a:ln w="28575">
            <a:solidFill>
              <a:srgbClr val="007A83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gional stem">
            <a:extLst>
              <a:ext uri="{FF2B5EF4-FFF2-40B4-BE49-F238E27FC236}">
                <a16:creationId xmlns:a16="http://schemas.microsoft.com/office/drawing/2014/main" id="{31A1F662-0122-FD30-D7AA-9693812E9931}"/>
              </a:ext>
            </a:extLst>
          </p:cNvPr>
          <p:cNvSpPr>
            <a:spLocks noGrp="1"/>
          </p:cNvSpPr>
          <p:nvPr/>
        </p:nvSpPr>
        <p:spPr>
          <a:xfrm>
            <a:off x="3894367" y="5708478"/>
            <a:ext cx="0" cy="326572"/>
          </a:xfrm>
          <a:prstGeom prst="line">
            <a:avLst/>
          </a:prstGeom>
          <a:noFill/>
          <a:ln w="28575">
            <a:solidFill>
              <a:srgbClr val="007A83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gional stem">
            <a:extLst>
              <a:ext uri="{FF2B5EF4-FFF2-40B4-BE49-F238E27FC236}">
                <a16:creationId xmlns:a16="http://schemas.microsoft.com/office/drawing/2014/main" id="{05616C71-A981-5945-2A6B-083B7CF814B4}"/>
              </a:ext>
            </a:extLst>
          </p:cNvPr>
          <p:cNvSpPr>
            <a:spLocks noGrp="1"/>
          </p:cNvSpPr>
          <p:nvPr/>
        </p:nvSpPr>
        <p:spPr>
          <a:xfrm>
            <a:off x="5943603" y="5728641"/>
            <a:ext cx="0" cy="326572"/>
          </a:xfrm>
          <a:prstGeom prst="line">
            <a:avLst/>
          </a:prstGeom>
          <a:noFill/>
          <a:ln w="28575">
            <a:solidFill>
              <a:srgbClr val="007A83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gional stem">
            <a:extLst>
              <a:ext uri="{FF2B5EF4-FFF2-40B4-BE49-F238E27FC236}">
                <a16:creationId xmlns:a16="http://schemas.microsoft.com/office/drawing/2014/main" id="{22004561-3F3E-80CB-C92D-ED62E315AF93}"/>
              </a:ext>
            </a:extLst>
          </p:cNvPr>
          <p:cNvSpPr>
            <a:spLocks noGrp="1"/>
          </p:cNvSpPr>
          <p:nvPr/>
        </p:nvSpPr>
        <p:spPr>
          <a:xfrm>
            <a:off x="8166208" y="5720477"/>
            <a:ext cx="0" cy="326572"/>
          </a:xfrm>
          <a:prstGeom prst="line">
            <a:avLst/>
          </a:prstGeom>
          <a:noFill/>
          <a:ln w="28575">
            <a:solidFill>
              <a:srgbClr val="007A83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gional stem">
            <a:extLst>
              <a:ext uri="{FF2B5EF4-FFF2-40B4-BE49-F238E27FC236}">
                <a16:creationId xmlns:a16="http://schemas.microsoft.com/office/drawing/2014/main" id="{9C4733EC-3D14-EBE9-EC84-07B3B6F7E234}"/>
              </a:ext>
            </a:extLst>
          </p:cNvPr>
          <p:cNvSpPr>
            <a:spLocks noGrp="1"/>
          </p:cNvSpPr>
          <p:nvPr/>
        </p:nvSpPr>
        <p:spPr>
          <a:xfrm>
            <a:off x="10378887" y="5708478"/>
            <a:ext cx="0" cy="326572"/>
          </a:xfrm>
          <a:prstGeom prst="line">
            <a:avLst/>
          </a:prstGeom>
          <a:noFill/>
          <a:ln w="28575">
            <a:solidFill>
              <a:srgbClr val="007A83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gional stem">
            <a:extLst>
              <a:ext uri="{FF2B5EF4-FFF2-40B4-BE49-F238E27FC236}">
                <a16:creationId xmlns:a16="http://schemas.microsoft.com/office/drawing/2014/main" id="{A15A69DC-8853-8605-36D5-8309BFF0D883}"/>
              </a:ext>
            </a:extLst>
          </p:cNvPr>
          <p:cNvSpPr>
            <a:spLocks noGrp="1"/>
          </p:cNvSpPr>
          <p:nvPr/>
        </p:nvSpPr>
        <p:spPr>
          <a:xfrm>
            <a:off x="3304342" y="5409024"/>
            <a:ext cx="0" cy="326572"/>
          </a:xfrm>
          <a:prstGeom prst="line">
            <a:avLst/>
          </a:prstGeom>
          <a:noFill/>
          <a:ln w="28575">
            <a:solidFill>
              <a:srgbClr val="007A83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Number 1">
            <a:extLst>
              <a:ext uri="{FF2B5EF4-FFF2-40B4-BE49-F238E27FC236}">
                <a16:creationId xmlns:a16="http://schemas.microsoft.com/office/drawing/2014/main" id="{E225DEE5-FEB3-0913-6CF0-326CCFBC1F9F}"/>
              </a:ext>
            </a:extLst>
          </p:cNvPr>
          <p:cNvSpPr>
            <a:spLocks noGrp="1"/>
          </p:cNvSpPr>
          <p:nvPr/>
        </p:nvSpPr>
        <p:spPr>
          <a:xfrm>
            <a:off x="2950950" y="6067466"/>
            <a:ext cx="46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537672-4B37-10C2-4836-83E84C1DFCF1}"/>
              </a:ext>
            </a:extLst>
          </p:cNvPr>
          <p:cNvSpPr txBox="1"/>
          <p:nvPr/>
        </p:nvSpPr>
        <p:spPr>
          <a:xfrm>
            <a:off x="321734" y="1095617"/>
            <a:ext cx="84521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Composed of eleven (11) representatives from member chambers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Composition formula">
            <a:extLst>
              <a:ext uri="{FF2B5EF4-FFF2-40B4-BE49-F238E27FC236}">
                <a16:creationId xmlns:a16="http://schemas.microsoft.com/office/drawing/2014/main" id="{A48C701F-103D-56EC-7DA1-E28D5659CB9C}"/>
              </a:ext>
            </a:extLst>
          </p:cNvPr>
          <p:cNvSpPr>
            <a:spLocks noGrp="1"/>
          </p:cNvSpPr>
          <p:nvPr/>
        </p:nvSpPr>
        <p:spPr>
          <a:xfrm>
            <a:off x="427411" y="1434494"/>
            <a:ext cx="8820026" cy="2815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>
              <a:defRPr sz="1600" b="1">
                <a:solidFill>
                  <a:srgbClr val="007A83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7A83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1 President + </a:t>
            </a:r>
            <a:r>
              <a:rPr lang="es-CO" sz="1600" b="1">
                <a:solidFill>
                  <a:srgbClr val="007A83"/>
                </a:solidFill>
                <a:latin typeface="Arial"/>
                <a:ea typeface="Arial"/>
                <a:cs typeface="Arial"/>
              </a:rPr>
              <a:t>10 regional</a:t>
            </a: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7A83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lang="es-CO" sz="1600" b="1" err="1">
                <a:solidFill>
                  <a:srgbClr val="007A83"/>
                </a:solidFill>
                <a:latin typeface="Arial"/>
                <a:ea typeface="Arial"/>
                <a:cs typeface="Arial"/>
              </a:rPr>
              <a:t>vicepresidents</a:t>
            </a: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7A83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= 11 </a:t>
            </a:r>
            <a:r>
              <a:rPr kumimoji="0" lang="es-CO" sz="1600" b="1" i="0" u="none" strike="noStrike" kern="1200" cap="none" spc="0" normalizeH="0" baseline="0" noProof="0" err="1">
                <a:ln>
                  <a:noFill/>
                </a:ln>
                <a:solidFill>
                  <a:srgbClr val="007A83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members</a:t>
            </a:r>
            <a:endParaRPr lang="es-CO" sz="1600" b="1" i="0" u="none" strike="noStrike" kern="1200" cap="none" spc="0" normalizeH="0" baseline="0" noProof="0">
              <a:ln>
                <a:noFill/>
              </a:ln>
              <a:solidFill>
                <a:srgbClr val="007A83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F42801FA-4D41-E8B7-5FD7-A8578E671F12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2580238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BOARD OF DIRECTORS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1" name="Shape 0">
            <a:extLst>
              <a:ext uri="{FF2B5EF4-FFF2-40B4-BE49-F238E27FC236}">
                <a16:creationId xmlns:a16="http://schemas.microsoft.com/office/drawing/2014/main" id="{9D14B13A-D9BE-F2FC-2422-24A59CCC6F4C}"/>
              </a:ext>
            </a:extLst>
          </p:cNvPr>
          <p:cNvSpPr>
            <a:spLocks noGrp="1"/>
          </p:cNvSpPr>
          <p:nvPr/>
        </p:nvSpPr>
        <p:spPr>
          <a:xfrm>
            <a:off x="363934" y="197150"/>
            <a:ext cx="3311363" cy="310952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Image 0">
            <a:extLst>
              <a:ext uri="{FF2B5EF4-FFF2-40B4-BE49-F238E27FC236}">
                <a16:creationId xmlns:a16="http://schemas.microsoft.com/office/drawing/2014/main" id="{B81F18B7-F855-6B98-8CF8-B864F813F2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31" name="Text 1">
            <a:extLst>
              <a:ext uri="{FF2B5EF4-FFF2-40B4-BE49-F238E27FC236}">
                <a16:creationId xmlns:a16="http://schemas.microsoft.com/office/drawing/2014/main" id="{749E2658-1B68-BACC-1309-ED35DB259173}"/>
              </a:ext>
            </a:extLst>
          </p:cNvPr>
          <p:cNvSpPr>
            <a:spLocks noGrp="1"/>
          </p:cNvSpPr>
          <p:nvPr/>
        </p:nvSpPr>
        <p:spPr>
          <a:xfrm>
            <a:off x="661492" y="274192"/>
            <a:ext cx="2580238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MX" sz="97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ORGANIZATIONAL AND GOVERNANCE MODEL</a:t>
            </a:r>
          </a:p>
        </p:txBody>
      </p:sp>
    </p:spTree>
    <p:extLst>
      <p:ext uri="{BB962C8B-B14F-4D97-AF65-F5344CB8AC3E}">
        <p14:creationId xmlns:p14="http://schemas.microsoft.com/office/powerpoint/2010/main" val="1834779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0AF3C807-E8BE-4744-82E8-63FAA8F51479}"/>
              </a:ext>
            </a:extLst>
          </p:cNvPr>
          <p:cNvSpPr>
            <a:spLocks noGrp="1"/>
          </p:cNvSpPr>
          <p:nvPr/>
        </p:nvSpPr>
        <p:spPr>
          <a:xfrm>
            <a:off x="457200" y="585144"/>
            <a:ext cx="9600000" cy="5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Board of Directors</a:t>
            </a:r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42C7FDB0-0DEE-EF62-62E6-70D6797D539F}"/>
              </a:ext>
            </a:extLst>
          </p:cNvPr>
          <p:cNvSpPr>
            <a:spLocks noGrp="1"/>
          </p:cNvSpPr>
          <p:nvPr/>
        </p:nvSpPr>
        <p:spPr>
          <a:xfrm>
            <a:off x="363935" y="224581"/>
            <a:ext cx="1905557" cy="338386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0">
            <a:extLst>
              <a:ext uri="{FF2B5EF4-FFF2-40B4-BE49-F238E27FC236}">
                <a16:creationId xmlns:a16="http://schemas.microsoft.com/office/drawing/2014/main" id="{FF4C41A4-EE6E-BBFF-E5F0-699F50CC12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3" name="Text 1">
            <a:extLst>
              <a:ext uri="{FF2B5EF4-FFF2-40B4-BE49-F238E27FC236}">
                <a16:creationId xmlns:a16="http://schemas.microsoft.com/office/drawing/2014/main" id="{E5E3A8D9-0014-7DD0-BDF9-5BD93EF4225B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1648000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BOARD OF DIRECTORS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Subtítulo"/>
          <p:cNvSpPr txBox="1"/>
          <p:nvPr/>
        </p:nvSpPr>
        <p:spPr>
          <a:xfrm>
            <a:off x="457200" y="1105000"/>
            <a:ext cx="4200000" cy="33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Period 2026–2028</a:t>
            </a:r>
          </a:p>
        </p:txBody>
      </p:sp>
      <p:sp>
        <p:nvSpPr>
          <p:cNvPr id="15" name="Tarjeta Presidente"/>
          <p:cNvSpPr/>
          <p:nvPr/>
        </p:nvSpPr>
        <p:spPr>
          <a:xfrm>
            <a:off x="4946000" y="600000"/>
            <a:ext cx="2300000" cy="1880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Acento Presidente"/>
          <p:cNvSpPr/>
          <p:nvPr/>
        </p:nvSpPr>
        <p:spPr>
          <a:xfrm>
            <a:off x="4946000" y="600000"/>
            <a:ext cx="2300000" cy="45720"/>
          </a:xfrm>
          <a:prstGeom prst="rect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Cargo Presidente"/>
          <p:cNvSpPr txBox="1"/>
          <p:nvPr/>
        </p:nvSpPr>
        <p:spPr>
          <a:xfrm>
            <a:off x="4946000" y="720000"/>
            <a:ext cx="2300000" cy="2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PRESIDENT</a:t>
            </a:r>
          </a:p>
        </p:txBody>
      </p:sp>
      <p:sp>
        <p:nvSpPr>
          <p:cNvPr id="19" name="Nombre Presidente"/>
          <p:cNvSpPr txBox="1"/>
          <p:nvPr/>
        </p:nvSpPr>
        <p:spPr>
          <a:xfrm>
            <a:off x="5036000" y="1959972"/>
            <a:ext cx="2120000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Juan Esteban Orrego</a:t>
            </a:r>
          </a:p>
        </p:txBody>
      </p:sp>
      <p:sp>
        <p:nvSpPr>
          <p:cNvPr id="20" name="Institución Presidente"/>
          <p:cNvSpPr txBox="1"/>
          <p:nvPr/>
        </p:nvSpPr>
        <p:spPr>
          <a:xfrm>
            <a:off x="5036000" y="2200000"/>
            <a:ext cx="212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Bogotá Chamber of Commerce</a:t>
            </a:r>
          </a:p>
        </p:txBody>
      </p:sp>
      <p:sp>
        <p:nvSpPr>
          <p:cNvPr id="21" name="Conector vertical"/>
          <p:cNvSpPr/>
          <p:nvPr/>
        </p:nvSpPr>
        <p:spPr>
          <a:xfrm flipH="1">
            <a:off x="6132193" y="2472911"/>
            <a:ext cx="45719" cy="493029"/>
          </a:xfrm>
          <a:prstGeom prst="rect">
            <a:avLst/>
          </a:prstGeom>
          <a:solidFill>
            <a:srgbClr val="B9DD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Conector horizontal"/>
          <p:cNvSpPr/>
          <p:nvPr/>
        </p:nvSpPr>
        <p:spPr>
          <a:xfrm>
            <a:off x="1524000" y="2943029"/>
            <a:ext cx="9144000" cy="19050"/>
          </a:xfrm>
          <a:prstGeom prst="rect">
            <a:avLst/>
          </a:prstGeom>
          <a:solidFill>
            <a:srgbClr val="B9DD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Conector 1"/>
          <p:cNvSpPr/>
          <p:nvPr/>
        </p:nvSpPr>
        <p:spPr>
          <a:xfrm>
            <a:off x="1514475" y="2849362"/>
            <a:ext cx="19050" cy="110000"/>
          </a:xfrm>
          <a:prstGeom prst="rect">
            <a:avLst/>
          </a:prstGeom>
          <a:solidFill>
            <a:srgbClr val="B9DD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Conector 2"/>
          <p:cNvSpPr/>
          <p:nvPr/>
        </p:nvSpPr>
        <p:spPr>
          <a:xfrm>
            <a:off x="3800475" y="2849362"/>
            <a:ext cx="19050" cy="110000"/>
          </a:xfrm>
          <a:prstGeom prst="rect">
            <a:avLst/>
          </a:prstGeom>
          <a:solidFill>
            <a:srgbClr val="B9DD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Conector 3"/>
          <p:cNvSpPr/>
          <p:nvPr/>
        </p:nvSpPr>
        <p:spPr>
          <a:xfrm>
            <a:off x="6086475" y="2660000"/>
            <a:ext cx="19050" cy="110000"/>
          </a:xfrm>
          <a:prstGeom prst="rect">
            <a:avLst/>
          </a:prstGeom>
          <a:solidFill>
            <a:srgbClr val="B9DD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Conector 4"/>
          <p:cNvSpPr/>
          <p:nvPr/>
        </p:nvSpPr>
        <p:spPr>
          <a:xfrm>
            <a:off x="8372475" y="2849362"/>
            <a:ext cx="19050" cy="110000"/>
          </a:xfrm>
          <a:prstGeom prst="rect">
            <a:avLst/>
          </a:prstGeom>
          <a:solidFill>
            <a:srgbClr val="B9DD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Conector 5"/>
          <p:cNvSpPr/>
          <p:nvPr/>
        </p:nvSpPr>
        <p:spPr>
          <a:xfrm>
            <a:off x="10658475" y="2849362"/>
            <a:ext cx="19050" cy="110000"/>
          </a:xfrm>
          <a:prstGeom prst="rect">
            <a:avLst/>
          </a:prstGeom>
          <a:solidFill>
            <a:srgbClr val="B9DD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gión 1"/>
          <p:cNvSpPr txBox="1"/>
          <p:nvPr/>
        </p:nvSpPr>
        <p:spPr>
          <a:xfrm>
            <a:off x="457200" y="3073029"/>
            <a:ext cx="2133600" cy="2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NORTH AMERICA</a:t>
            </a:r>
          </a:p>
        </p:txBody>
      </p:sp>
      <p:sp>
        <p:nvSpPr>
          <p:cNvPr id="29" name="Tarjeta Federico Batlle"/>
          <p:cNvSpPr/>
          <p:nvPr/>
        </p:nvSpPr>
        <p:spPr>
          <a:xfrm>
            <a:off x="457200" y="3303029"/>
            <a:ext cx="2133600" cy="1605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Acento Federico Batlle"/>
          <p:cNvSpPr/>
          <p:nvPr/>
        </p:nvSpPr>
        <p:spPr>
          <a:xfrm>
            <a:off x="457200" y="3303029"/>
            <a:ext cx="2133600" cy="45720"/>
          </a:xfrm>
          <a:prstGeom prst="rect">
            <a:avLst/>
          </a:prstGeom>
          <a:solidFill>
            <a:srgbClr val="7756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2" name="Foto Federico Batlle" descr="image.png"/>
          <p:cNvPicPr>
            <a:picLocks noChangeAspect="1"/>
          </p:cNvPicPr>
          <p:nvPr/>
        </p:nvPicPr>
        <p:blipFill>
          <a:blip r:embed="rId4"/>
          <a:srcRect l="4102" t="2412" r="6789" b="7235"/>
          <a:stretch>
            <a:fillRect/>
          </a:stretch>
        </p:blipFill>
        <p:spPr>
          <a:xfrm>
            <a:off x="1194000" y="3543029"/>
            <a:ext cx="660000" cy="660000"/>
          </a:xfrm>
          <a:prstGeom prst="ellipse">
            <a:avLst/>
          </a:prstGeom>
          <a:ln w="28575">
            <a:solidFill>
              <a:srgbClr val="FFFFFF"/>
            </a:solidFill>
          </a:ln>
        </p:spPr>
      </p:pic>
      <p:sp>
        <p:nvSpPr>
          <p:cNvPr id="33" name="Nombre Federico Batlle"/>
          <p:cNvSpPr txBox="1"/>
          <p:nvPr/>
        </p:nvSpPr>
        <p:spPr>
          <a:xfrm>
            <a:off x="547200" y="4228029"/>
            <a:ext cx="1953600" cy="2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Federico Batlle</a:t>
            </a:r>
          </a:p>
        </p:txBody>
      </p:sp>
      <p:sp>
        <p:nvSpPr>
          <p:cNvPr id="34" name="Institución Federico Batlle"/>
          <p:cNvSpPr txBox="1"/>
          <p:nvPr/>
        </p:nvSpPr>
        <p:spPr>
          <a:xfrm>
            <a:off x="547200" y="4453029"/>
            <a:ext cx="1953600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Chamber of Commerce of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Salvadorans in Miami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SALCHAM</a:t>
            </a:r>
          </a:p>
        </p:txBody>
      </p:sp>
      <p:sp>
        <p:nvSpPr>
          <p:cNvPr id="35" name="Tarjeta Cameron McKenzie"/>
          <p:cNvSpPr/>
          <p:nvPr/>
        </p:nvSpPr>
        <p:spPr>
          <a:xfrm>
            <a:off x="457200" y="5008029"/>
            <a:ext cx="2133600" cy="1605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Acento Cameron McKenzie"/>
          <p:cNvSpPr/>
          <p:nvPr/>
        </p:nvSpPr>
        <p:spPr>
          <a:xfrm>
            <a:off x="457200" y="5008029"/>
            <a:ext cx="2133600" cy="45720"/>
          </a:xfrm>
          <a:prstGeom prst="rect">
            <a:avLst/>
          </a:prstGeom>
          <a:solidFill>
            <a:srgbClr val="7756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Foto Cameron McKenzie" descr="image.jpeg"/>
          <p:cNvPicPr>
            <a:picLocks noChangeAspect="1"/>
          </p:cNvPicPr>
          <p:nvPr/>
        </p:nvPicPr>
        <p:blipFill>
          <a:blip r:embed="rId5"/>
          <a:srcRect l="25047" t="3189" r="25878" b="9567"/>
          <a:stretch>
            <a:fillRect/>
          </a:stretch>
        </p:blipFill>
        <p:spPr>
          <a:xfrm>
            <a:off x="1194000" y="5248029"/>
            <a:ext cx="660000" cy="660000"/>
          </a:xfrm>
          <a:prstGeom prst="ellipse">
            <a:avLst/>
          </a:prstGeom>
          <a:ln w="28575">
            <a:solidFill>
              <a:srgbClr val="FFFFFF"/>
            </a:solidFill>
          </a:ln>
        </p:spPr>
      </p:pic>
      <p:sp>
        <p:nvSpPr>
          <p:cNvPr id="39" name="Nombre Cameron McKenzie"/>
          <p:cNvSpPr txBox="1"/>
          <p:nvPr/>
        </p:nvSpPr>
        <p:spPr>
          <a:xfrm>
            <a:off x="547200" y="5933029"/>
            <a:ext cx="1953600" cy="2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Cameron McKenzie</a:t>
            </a:r>
          </a:p>
        </p:txBody>
      </p:sp>
      <p:sp>
        <p:nvSpPr>
          <p:cNvPr id="40" name="Institución Cameron McKenzie"/>
          <p:cNvSpPr txBox="1"/>
          <p:nvPr/>
        </p:nvSpPr>
        <p:spPr>
          <a:xfrm>
            <a:off x="547200" y="6158029"/>
            <a:ext cx="1953600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Chamber of Commerce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Puerto Rico</a:t>
            </a:r>
          </a:p>
        </p:txBody>
      </p:sp>
      <p:sp>
        <p:nvSpPr>
          <p:cNvPr id="41" name="Región 2"/>
          <p:cNvSpPr txBox="1"/>
          <p:nvPr/>
        </p:nvSpPr>
        <p:spPr>
          <a:xfrm>
            <a:off x="2743200" y="3073029"/>
            <a:ext cx="2133600" cy="2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CENTRAL AMERICA</a:t>
            </a:r>
          </a:p>
        </p:txBody>
      </p:sp>
      <p:sp>
        <p:nvSpPr>
          <p:cNvPr id="42" name="Tarjeta Karim Qubain"/>
          <p:cNvSpPr/>
          <p:nvPr/>
        </p:nvSpPr>
        <p:spPr>
          <a:xfrm>
            <a:off x="2743200" y="3303029"/>
            <a:ext cx="2133600" cy="1605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Acento Karim Qubain"/>
          <p:cNvSpPr/>
          <p:nvPr/>
        </p:nvSpPr>
        <p:spPr>
          <a:xfrm>
            <a:off x="2743200" y="3303029"/>
            <a:ext cx="2133600" cy="45720"/>
          </a:xfrm>
          <a:prstGeom prst="rect">
            <a:avLst/>
          </a:prstGeom>
          <a:solidFill>
            <a:srgbClr val="62B3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5" name="Foto Karim Qubain" descr="image.jpeg"/>
          <p:cNvPicPr>
            <a:picLocks noChangeAspect="1"/>
          </p:cNvPicPr>
          <p:nvPr/>
        </p:nvPicPr>
        <p:blipFill>
          <a:blip r:embed="rId6"/>
          <a:srcRect l="22259" t="6000" r="27980" b="7229"/>
          <a:stretch>
            <a:fillRect/>
          </a:stretch>
        </p:blipFill>
        <p:spPr>
          <a:xfrm>
            <a:off x="3480000" y="3543029"/>
            <a:ext cx="660000" cy="660000"/>
          </a:xfrm>
          <a:prstGeom prst="ellipse">
            <a:avLst/>
          </a:prstGeom>
          <a:ln w="28575">
            <a:solidFill>
              <a:srgbClr val="FFFFFF"/>
            </a:solidFill>
          </a:ln>
        </p:spPr>
      </p:pic>
      <p:sp>
        <p:nvSpPr>
          <p:cNvPr id="46" name="Nombre Karim Qubain"/>
          <p:cNvSpPr txBox="1"/>
          <p:nvPr/>
        </p:nvSpPr>
        <p:spPr>
          <a:xfrm>
            <a:off x="2833200" y="4228029"/>
            <a:ext cx="1953600" cy="2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Karim Qubain</a:t>
            </a:r>
          </a:p>
        </p:txBody>
      </p:sp>
      <p:sp>
        <p:nvSpPr>
          <p:cNvPr id="47" name="Institución Karim Qubain"/>
          <p:cNvSpPr txBox="1"/>
          <p:nvPr/>
        </p:nvSpPr>
        <p:spPr>
          <a:xfrm>
            <a:off x="2833200" y="4453029"/>
            <a:ext cx="1953600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Chamber of Commerce and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Industries of Cortés</a:t>
            </a:r>
          </a:p>
        </p:txBody>
      </p:sp>
      <p:sp>
        <p:nvSpPr>
          <p:cNvPr id="48" name="Tarjeta Leticia Escobar"/>
          <p:cNvSpPr/>
          <p:nvPr/>
        </p:nvSpPr>
        <p:spPr>
          <a:xfrm>
            <a:off x="2743200" y="5008029"/>
            <a:ext cx="2133600" cy="1605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Acento Leticia Escobar"/>
          <p:cNvSpPr/>
          <p:nvPr/>
        </p:nvSpPr>
        <p:spPr>
          <a:xfrm>
            <a:off x="2743200" y="5008029"/>
            <a:ext cx="2133600" cy="45720"/>
          </a:xfrm>
          <a:prstGeom prst="rect">
            <a:avLst/>
          </a:prstGeom>
          <a:solidFill>
            <a:srgbClr val="62B3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" name="Foto Leticia Escobar" descr="image.jpeg"/>
          <p:cNvPicPr>
            <a:picLocks noChangeAspect="1"/>
          </p:cNvPicPr>
          <p:nvPr/>
        </p:nvPicPr>
        <p:blipFill>
          <a:blip r:embed="rId7"/>
          <a:srcRect l="15468" t="5513" r="17730" b="5418"/>
          <a:stretch>
            <a:fillRect/>
          </a:stretch>
        </p:blipFill>
        <p:spPr>
          <a:xfrm>
            <a:off x="3480000" y="5248029"/>
            <a:ext cx="660000" cy="660000"/>
          </a:xfrm>
          <a:prstGeom prst="ellipse">
            <a:avLst/>
          </a:prstGeom>
          <a:ln w="28575">
            <a:solidFill>
              <a:srgbClr val="FFFFFF"/>
            </a:solidFill>
          </a:ln>
        </p:spPr>
      </p:pic>
      <p:sp>
        <p:nvSpPr>
          <p:cNvPr id="52" name="Nombre Leticia Escobar"/>
          <p:cNvSpPr txBox="1"/>
          <p:nvPr/>
        </p:nvSpPr>
        <p:spPr>
          <a:xfrm>
            <a:off x="2833200" y="5933029"/>
            <a:ext cx="1953600" cy="2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Leticia Escobar</a:t>
            </a:r>
          </a:p>
        </p:txBody>
      </p:sp>
      <p:sp>
        <p:nvSpPr>
          <p:cNvPr id="53" name="Institución Leticia Escobar"/>
          <p:cNvSpPr txBox="1"/>
          <p:nvPr/>
        </p:nvSpPr>
        <p:spPr>
          <a:xfrm>
            <a:off x="2833200" y="6158029"/>
            <a:ext cx="1953600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Chamber of Commerce and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Industry of El Salvador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CAMARASAL</a:t>
            </a:r>
          </a:p>
        </p:txBody>
      </p:sp>
      <p:sp>
        <p:nvSpPr>
          <p:cNvPr id="54" name="Región 3"/>
          <p:cNvSpPr txBox="1"/>
          <p:nvPr/>
        </p:nvSpPr>
        <p:spPr>
          <a:xfrm>
            <a:off x="5029200" y="3073029"/>
            <a:ext cx="2133600" cy="2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CARIBBEAN</a:t>
            </a:r>
          </a:p>
        </p:txBody>
      </p:sp>
      <p:sp>
        <p:nvSpPr>
          <p:cNvPr id="55" name="Tarjeta Lucile Houellemont"/>
          <p:cNvSpPr/>
          <p:nvPr/>
        </p:nvSpPr>
        <p:spPr>
          <a:xfrm>
            <a:off x="5029200" y="3303029"/>
            <a:ext cx="2133600" cy="1605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Acento Lucile Houellemont"/>
          <p:cNvSpPr/>
          <p:nvPr/>
        </p:nvSpPr>
        <p:spPr>
          <a:xfrm>
            <a:off x="5029200" y="3303029"/>
            <a:ext cx="2133600" cy="45720"/>
          </a:xfrm>
          <a:prstGeom prst="rect">
            <a:avLst/>
          </a:prstGeom>
          <a:solidFill>
            <a:srgbClr val="35C2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8" name="Foto Lucile Houellemont" descr="image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766000" y="3543029"/>
            <a:ext cx="660000" cy="660000"/>
          </a:xfrm>
          <a:prstGeom prst="ellipse">
            <a:avLst/>
          </a:prstGeom>
          <a:ln w="28575">
            <a:solidFill>
              <a:srgbClr val="FFFFFF"/>
            </a:solidFill>
          </a:ln>
        </p:spPr>
      </p:pic>
      <p:sp>
        <p:nvSpPr>
          <p:cNvPr id="59" name="Nombre Lucile Houellemont"/>
          <p:cNvSpPr txBox="1"/>
          <p:nvPr/>
        </p:nvSpPr>
        <p:spPr>
          <a:xfrm>
            <a:off x="5119200" y="4228029"/>
            <a:ext cx="1953600" cy="2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Lucile Houellemont</a:t>
            </a:r>
          </a:p>
        </p:txBody>
      </p:sp>
      <p:sp>
        <p:nvSpPr>
          <p:cNvPr id="60" name="Institución Lucile Houellemont"/>
          <p:cNvSpPr txBox="1"/>
          <p:nvPr/>
        </p:nvSpPr>
        <p:spPr>
          <a:xfrm>
            <a:off x="5119200" y="4453029"/>
            <a:ext cx="1953600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Chamber of Commerce and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Production of Santo Domingo</a:t>
            </a:r>
          </a:p>
        </p:txBody>
      </p:sp>
      <p:sp>
        <p:nvSpPr>
          <p:cNvPr id="61" name="Tarjeta Raoul Behr"/>
          <p:cNvSpPr/>
          <p:nvPr/>
        </p:nvSpPr>
        <p:spPr>
          <a:xfrm>
            <a:off x="5029200" y="5008029"/>
            <a:ext cx="2133600" cy="1605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Acento Raoul Behr"/>
          <p:cNvSpPr/>
          <p:nvPr/>
        </p:nvSpPr>
        <p:spPr>
          <a:xfrm>
            <a:off x="5029200" y="5008029"/>
            <a:ext cx="2133600" cy="45720"/>
          </a:xfrm>
          <a:prstGeom prst="rect">
            <a:avLst/>
          </a:prstGeom>
          <a:solidFill>
            <a:srgbClr val="35C2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4" name="Foto Raoul Behr" descr="image.jpeg"/>
          <p:cNvPicPr>
            <a:picLocks noChangeAspect="1"/>
          </p:cNvPicPr>
          <p:nvPr/>
        </p:nvPicPr>
        <p:blipFill>
          <a:blip r:embed="rId9"/>
          <a:srcRect l="4984" t="6459" b="30166"/>
          <a:stretch>
            <a:fillRect/>
          </a:stretch>
        </p:blipFill>
        <p:spPr>
          <a:xfrm>
            <a:off x="5766000" y="5248029"/>
            <a:ext cx="660000" cy="660000"/>
          </a:xfrm>
          <a:prstGeom prst="ellipse">
            <a:avLst/>
          </a:prstGeom>
          <a:ln w="28575">
            <a:solidFill>
              <a:srgbClr val="FFFFFF"/>
            </a:solidFill>
          </a:ln>
        </p:spPr>
      </p:pic>
      <p:sp>
        <p:nvSpPr>
          <p:cNvPr id="65" name="Nombre Raoul Behr"/>
          <p:cNvSpPr txBox="1"/>
          <p:nvPr/>
        </p:nvSpPr>
        <p:spPr>
          <a:xfrm>
            <a:off x="5119200" y="5933029"/>
            <a:ext cx="1953600" cy="2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Raoul Behr</a:t>
            </a:r>
          </a:p>
        </p:txBody>
      </p:sp>
      <p:sp>
        <p:nvSpPr>
          <p:cNvPr id="66" name="Institución Raoul Behr"/>
          <p:cNvSpPr txBox="1"/>
          <p:nvPr/>
        </p:nvSpPr>
        <p:spPr>
          <a:xfrm>
            <a:off x="5119200" y="6158029"/>
            <a:ext cx="1953600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Chamber of Commerce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Curaçao</a:t>
            </a:r>
          </a:p>
        </p:txBody>
      </p:sp>
      <p:sp>
        <p:nvSpPr>
          <p:cNvPr id="67" name="Región 4"/>
          <p:cNvSpPr txBox="1"/>
          <p:nvPr/>
        </p:nvSpPr>
        <p:spPr>
          <a:xfrm>
            <a:off x="7315200" y="3073029"/>
            <a:ext cx="2133600" cy="2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ANDEAN REGION</a:t>
            </a:r>
          </a:p>
        </p:txBody>
      </p:sp>
      <p:sp>
        <p:nvSpPr>
          <p:cNvPr id="68" name="Tarjeta Mónica Heller"/>
          <p:cNvSpPr/>
          <p:nvPr/>
        </p:nvSpPr>
        <p:spPr>
          <a:xfrm>
            <a:off x="7315200" y="3303029"/>
            <a:ext cx="2133600" cy="1605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Acento Mónica Heller"/>
          <p:cNvSpPr/>
          <p:nvPr/>
        </p:nvSpPr>
        <p:spPr>
          <a:xfrm>
            <a:off x="7315200" y="3303029"/>
            <a:ext cx="2133600" cy="45720"/>
          </a:xfrm>
          <a:prstGeom prst="rect">
            <a:avLst/>
          </a:prstGeom>
          <a:solidFill>
            <a:srgbClr val="F5B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1" name="Foto Mónica Heller" descr="image.png"/>
          <p:cNvPicPr>
            <a:picLocks noChangeAspect="1"/>
          </p:cNvPicPr>
          <p:nvPr/>
        </p:nvPicPr>
        <p:blipFill>
          <a:blip r:embed="rId10"/>
          <a:srcRect l="21907" t="26" r="25826" b="77"/>
          <a:stretch>
            <a:fillRect/>
          </a:stretch>
        </p:blipFill>
        <p:spPr>
          <a:xfrm>
            <a:off x="8052000" y="3543029"/>
            <a:ext cx="660000" cy="660000"/>
          </a:xfrm>
          <a:prstGeom prst="ellipse">
            <a:avLst/>
          </a:prstGeom>
          <a:ln w="28575">
            <a:solidFill>
              <a:srgbClr val="FFFFFF"/>
            </a:solidFill>
          </a:ln>
        </p:spPr>
      </p:pic>
      <p:sp>
        <p:nvSpPr>
          <p:cNvPr id="72" name="Nombre Mónica Heller"/>
          <p:cNvSpPr txBox="1"/>
          <p:nvPr/>
        </p:nvSpPr>
        <p:spPr>
          <a:xfrm>
            <a:off x="7405200" y="4228029"/>
            <a:ext cx="1953600" cy="2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Mónica Heller</a:t>
            </a:r>
          </a:p>
        </p:txBody>
      </p:sp>
      <p:sp>
        <p:nvSpPr>
          <p:cNvPr id="73" name="Institución Mónica Heller"/>
          <p:cNvSpPr txBox="1"/>
          <p:nvPr/>
        </p:nvSpPr>
        <p:spPr>
          <a:xfrm>
            <a:off x="7405200" y="4453029"/>
            <a:ext cx="1953600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Chamber of Commerce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Quito</a:t>
            </a:r>
          </a:p>
        </p:txBody>
      </p:sp>
      <p:sp>
        <p:nvSpPr>
          <p:cNvPr id="74" name="Tarjeta Eduardo Olivo"/>
          <p:cNvSpPr/>
          <p:nvPr/>
        </p:nvSpPr>
        <p:spPr>
          <a:xfrm>
            <a:off x="7315200" y="5008029"/>
            <a:ext cx="2133600" cy="1605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Acento Eduardo Olivo"/>
          <p:cNvSpPr/>
          <p:nvPr/>
        </p:nvSpPr>
        <p:spPr>
          <a:xfrm>
            <a:off x="7315200" y="5008029"/>
            <a:ext cx="2133600" cy="45720"/>
          </a:xfrm>
          <a:prstGeom prst="rect">
            <a:avLst/>
          </a:prstGeom>
          <a:solidFill>
            <a:srgbClr val="F5B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7" name="Foto Eduardo Olivo" descr="image.png"/>
          <p:cNvPicPr>
            <a:picLocks noChangeAspect="1"/>
          </p:cNvPicPr>
          <p:nvPr/>
        </p:nvPicPr>
        <p:blipFill>
          <a:blip r:embed="rId11"/>
          <a:srcRect l="12611" t="5596" r="6200" b="16787"/>
          <a:stretch>
            <a:fillRect/>
          </a:stretch>
        </p:blipFill>
        <p:spPr>
          <a:xfrm>
            <a:off x="8052000" y="5248029"/>
            <a:ext cx="660000" cy="660000"/>
          </a:xfrm>
          <a:prstGeom prst="ellipse">
            <a:avLst/>
          </a:prstGeom>
          <a:ln w="28575">
            <a:solidFill>
              <a:srgbClr val="FFFFFF"/>
            </a:solidFill>
          </a:ln>
        </p:spPr>
      </p:pic>
      <p:sp>
        <p:nvSpPr>
          <p:cNvPr id="78" name="Nombre Eduardo Olivo"/>
          <p:cNvSpPr txBox="1"/>
          <p:nvPr/>
        </p:nvSpPr>
        <p:spPr>
          <a:xfrm>
            <a:off x="7405200" y="5933029"/>
            <a:ext cx="1953600" cy="2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Eduardo Olivo</a:t>
            </a:r>
          </a:p>
        </p:txBody>
      </p:sp>
      <p:sp>
        <p:nvSpPr>
          <p:cNvPr id="79" name="Institución Eduardo Olivo"/>
          <p:cNvSpPr txBox="1"/>
          <p:nvPr/>
        </p:nvSpPr>
        <p:spPr>
          <a:xfrm>
            <a:off x="7405200" y="6158029"/>
            <a:ext cx="1953600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National Chamber of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Commerce of Bolivia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CNC Bolivia</a:t>
            </a:r>
          </a:p>
        </p:txBody>
      </p:sp>
      <p:sp>
        <p:nvSpPr>
          <p:cNvPr id="80" name="Región 5"/>
          <p:cNvSpPr txBox="1"/>
          <p:nvPr/>
        </p:nvSpPr>
        <p:spPr>
          <a:xfrm>
            <a:off x="9601200" y="3073029"/>
            <a:ext cx="2133600" cy="2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SOUTHERN CONE</a:t>
            </a:r>
          </a:p>
        </p:txBody>
      </p:sp>
      <p:sp>
        <p:nvSpPr>
          <p:cNvPr id="81" name="Tarjeta Padarath Jayant"/>
          <p:cNvSpPr/>
          <p:nvPr/>
        </p:nvSpPr>
        <p:spPr>
          <a:xfrm>
            <a:off x="9601200" y="3303029"/>
            <a:ext cx="2133600" cy="1605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Acento Padarath Jayant"/>
          <p:cNvSpPr/>
          <p:nvPr/>
        </p:nvSpPr>
        <p:spPr>
          <a:xfrm>
            <a:off x="9601200" y="3303029"/>
            <a:ext cx="2133600" cy="45720"/>
          </a:xfrm>
          <a:prstGeom prst="rect">
            <a:avLst/>
          </a:prstGeom>
          <a:solidFill>
            <a:srgbClr val="F26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Institución Padarath Jayant"/>
          <p:cNvSpPr txBox="1"/>
          <p:nvPr/>
        </p:nvSpPr>
        <p:spPr>
          <a:xfrm>
            <a:off x="9691200" y="4453029"/>
            <a:ext cx="1953600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Chamber of Commerce and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Industries of Surinam</a:t>
            </a:r>
          </a:p>
        </p:txBody>
      </p:sp>
      <p:sp>
        <p:nvSpPr>
          <p:cNvPr id="87" name="Tarjeta Miguel Carrizosa"/>
          <p:cNvSpPr/>
          <p:nvPr/>
        </p:nvSpPr>
        <p:spPr>
          <a:xfrm>
            <a:off x="9601200" y="5008029"/>
            <a:ext cx="2133600" cy="1605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Acento Miguel Carrizosa"/>
          <p:cNvSpPr/>
          <p:nvPr/>
        </p:nvSpPr>
        <p:spPr>
          <a:xfrm>
            <a:off x="9601200" y="5008029"/>
            <a:ext cx="2133600" cy="45720"/>
          </a:xfrm>
          <a:prstGeom prst="rect">
            <a:avLst/>
          </a:prstGeom>
          <a:solidFill>
            <a:srgbClr val="F26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0" name="Foto Miguel Carrizosa" descr="image.jpeg"/>
          <p:cNvPicPr>
            <a:picLocks noChangeAspect="1"/>
          </p:cNvPicPr>
          <p:nvPr/>
        </p:nvPicPr>
        <p:blipFill>
          <a:blip r:embed="rId12"/>
          <a:srcRect l="32434" r="11315"/>
          <a:stretch>
            <a:fillRect/>
          </a:stretch>
        </p:blipFill>
        <p:spPr>
          <a:xfrm>
            <a:off x="10338000" y="5248029"/>
            <a:ext cx="660000" cy="660000"/>
          </a:xfrm>
          <a:prstGeom prst="ellipse">
            <a:avLst/>
          </a:prstGeom>
          <a:ln w="28575">
            <a:solidFill>
              <a:srgbClr val="FFFFFF"/>
            </a:solidFill>
          </a:ln>
        </p:spPr>
      </p:pic>
      <p:sp>
        <p:nvSpPr>
          <p:cNvPr id="91" name="Nombre Miguel Carrizosa"/>
          <p:cNvSpPr txBox="1"/>
          <p:nvPr/>
        </p:nvSpPr>
        <p:spPr>
          <a:xfrm>
            <a:off x="9691200" y="5933029"/>
            <a:ext cx="1953600" cy="2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Miguel Carrizosa</a:t>
            </a:r>
          </a:p>
        </p:txBody>
      </p:sp>
      <p:sp>
        <p:nvSpPr>
          <p:cNvPr id="92" name="Institución Miguel Carrizosa"/>
          <p:cNvSpPr txBox="1"/>
          <p:nvPr/>
        </p:nvSpPr>
        <p:spPr>
          <a:xfrm>
            <a:off x="9691200" y="6158029"/>
            <a:ext cx="1953600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Chamber of Commerce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Paraguayan-Colombian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CAPACOL</a:t>
            </a:r>
          </a:p>
        </p:txBody>
      </p:sp>
      <p:sp>
        <p:nvSpPr>
          <p:cNvPr id="3" name="Tarjeta Presidente">
            <a:extLst>
              <a:ext uri="{FF2B5EF4-FFF2-40B4-BE49-F238E27FC236}">
                <a16:creationId xmlns:a16="http://schemas.microsoft.com/office/drawing/2014/main" id="{942A58CE-7834-AF11-2175-B40D1E1837EF}"/>
              </a:ext>
            </a:extLst>
          </p:cNvPr>
          <p:cNvSpPr/>
          <p:nvPr/>
        </p:nvSpPr>
        <p:spPr>
          <a:xfrm>
            <a:off x="4946000" y="2630836"/>
            <a:ext cx="2300000" cy="197695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argo Presidente">
            <a:extLst>
              <a:ext uri="{FF2B5EF4-FFF2-40B4-BE49-F238E27FC236}">
                <a16:creationId xmlns:a16="http://schemas.microsoft.com/office/drawing/2014/main" id="{9BA320DC-F9C7-711A-C47F-9BAE9CA56706}"/>
              </a:ext>
            </a:extLst>
          </p:cNvPr>
          <p:cNvSpPr txBox="1"/>
          <p:nvPr/>
        </p:nvSpPr>
        <p:spPr>
          <a:xfrm>
            <a:off x="4946000" y="2660000"/>
            <a:ext cx="2300000" cy="153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REGIONAL VICEPRESIDENTS</a:t>
            </a:r>
          </a:p>
        </p:txBody>
      </p:sp>
      <p:sp>
        <p:nvSpPr>
          <p:cNvPr id="10" name="Nombre Padarath Jayant">
            <a:extLst>
              <a:ext uri="{FF2B5EF4-FFF2-40B4-BE49-F238E27FC236}">
                <a16:creationId xmlns:a16="http://schemas.microsoft.com/office/drawing/2014/main" id="{CAE64510-3A2E-862C-7A9E-68CD5683DE83}"/>
              </a:ext>
            </a:extLst>
          </p:cNvPr>
          <p:cNvSpPr txBox="1"/>
          <p:nvPr/>
        </p:nvSpPr>
        <p:spPr>
          <a:xfrm>
            <a:off x="9706169" y="4261777"/>
            <a:ext cx="1923120" cy="1769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s-CO" sz="1150" b="1">
                <a:solidFill>
                  <a:srgbClr val="003F46"/>
                </a:solidFill>
                <a:latin typeface="Arial"/>
              </a:rPr>
              <a:t>Paul de Baas</a:t>
            </a:r>
          </a:p>
        </p:txBody>
      </p:sp>
      <p:pic>
        <p:nvPicPr>
          <p:cNvPr id="12" name="Imagen 11" descr="Paul De Baas (@paul.debaas) • Facebook, Connect with friends">
            <a:extLst>
              <a:ext uri="{FF2B5EF4-FFF2-40B4-BE49-F238E27FC236}">
                <a16:creationId xmlns:a16="http://schemas.microsoft.com/office/drawing/2014/main" id="{1F236BA4-7253-52C5-6623-F0D0F04E97C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15574"/>
          <a:stretch>
            <a:fillRect/>
          </a:stretch>
        </p:blipFill>
        <p:spPr>
          <a:xfrm>
            <a:off x="10338000" y="3530650"/>
            <a:ext cx="659459" cy="658800"/>
          </a:xfrm>
          <a:prstGeom prst="flowChartConnector">
            <a:avLst/>
          </a:prstGeom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36E31E99-AA20-4FBC-D0D9-8BB23F1B427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63238" y="1008157"/>
            <a:ext cx="731817" cy="80097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">
            <a:extLst>
              <a:ext uri="{FF2B5EF4-FFF2-40B4-BE49-F238E27FC236}">
                <a16:creationId xmlns:a16="http://schemas.microsoft.com/office/drawing/2014/main" id="{57FD8306-24AB-563B-2C46-CE58CC60324C}"/>
              </a:ext>
            </a:extLst>
          </p:cNvPr>
          <p:cNvSpPr>
            <a:spLocks noGrp="1"/>
          </p:cNvSpPr>
          <p:nvPr/>
        </p:nvSpPr>
        <p:spPr>
          <a:xfrm>
            <a:off x="8435182" y="1792673"/>
            <a:ext cx="3152478" cy="2163180"/>
          </a:xfrm>
          <a:prstGeom prst="roundRect">
            <a:avLst>
              <a:gd name="adj" fmla="val 399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9" name="Image 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6700" y="1486633"/>
            <a:ext cx="4000500" cy="3846635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7BC3EA03-216B-4FC4-BA77-67637ECE773A}"/>
              </a:ext>
            </a:extLst>
          </p:cNvPr>
          <p:cNvSpPr>
            <a:spLocks noGrp="1"/>
          </p:cNvSpPr>
          <p:nvPr/>
        </p:nvSpPr>
        <p:spPr>
          <a:xfrm>
            <a:off x="4781152" y="342440"/>
            <a:ext cx="6569843" cy="61555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A continental identity for action</a:t>
            </a: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BDFE4E33-0FE4-4417-AE45-66157FB70959}"/>
              </a:ext>
            </a:extLst>
          </p:cNvPr>
          <p:cNvSpPr>
            <a:spLocks noGrp="1"/>
          </p:cNvSpPr>
          <p:nvPr/>
        </p:nvSpPr>
        <p:spPr>
          <a:xfrm>
            <a:off x="4781152" y="1803563"/>
            <a:ext cx="3152478" cy="2163180"/>
          </a:xfrm>
          <a:prstGeom prst="roundRect">
            <a:avLst>
              <a:gd name="adj" fmla="val 3999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2E385EEC-A0C2-4296-AFC8-A9BBDAA2E70D}"/>
              </a:ext>
            </a:extLst>
          </p:cNvPr>
          <p:cNvSpPr>
            <a:spLocks noGrp="1"/>
          </p:cNvSpPr>
          <p:nvPr/>
        </p:nvSpPr>
        <p:spPr>
          <a:xfrm>
            <a:off x="8221562" y="1992244"/>
            <a:ext cx="19050" cy="1709738"/>
          </a:xfrm>
          <a:prstGeom prst="roundRect">
            <a:avLst>
              <a:gd name="adj" fmla="val 358954"/>
            </a:avLst>
          </a:prstGeom>
          <a:solidFill>
            <a:srgbClr val="006D77"/>
          </a:solidFill>
          <a:ln>
            <a:solidFill>
              <a:srgbClr val="006D77"/>
            </a:solidFill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2946C4B4-2FA1-4CB9-8444-BA073ED88E9D}"/>
              </a:ext>
            </a:extLst>
          </p:cNvPr>
          <p:cNvSpPr>
            <a:spLocks noGrp="1"/>
          </p:cNvSpPr>
          <p:nvPr/>
        </p:nvSpPr>
        <p:spPr>
          <a:xfrm>
            <a:off x="4886689" y="4313766"/>
            <a:ext cx="6700971" cy="11928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FF2FA8A2-F27C-4BAF-8D45-5B6224BB4C9D}"/>
              </a:ext>
            </a:extLst>
          </p:cNvPr>
          <p:cNvSpPr>
            <a:spLocks noGrp="1"/>
          </p:cNvSpPr>
          <p:nvPr/>
        </p:nvSpPr>
        <p:spPr>
          <a:xfrm>
            <a:off x="5232143" y="4164150"/>
            <a:ext cx="6304955" cy="19050"/>
          </a:xfrm>
          <a:prstGeom prst="roundRect">
            <a:avLst>
              <a:gd name="adj" fmla="val 358954"/>
            </a:avLst>
          </a:prstGeom>
          <a:solidFill>
            <a:srgbClr val="006D77"/>
          </a:solidFill>
          <a:ln>
            <a:solidFill>
              <a:srgbClr val="006D77"/>
            </a:solidFill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4B0A60A4-1B2F-B9AE-AC5B-B081E1A3DFAB}"/>
              </a:ext>
            </a:extLst>
          </p:cNvPr>
          <p:cNvSpPr>
            <a:spLocks noGrp="1"/>
          </p:cNvSpPr>
          <p:nvPr/>
        </p:nvSpPr>
        <p:spPr>
          <a:xfrm>
            <a:off x="382422" y="89333"/>
            <a:ext cx="1704281" cy="160139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97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IDENTITY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C7B7E88-A13F-7863-B2C6-596598BBEE48}"/>
              </a:ext>
            </a:extLst>
          </p:cNvPr>
          <p:cNvSpPr txBox="1"/>
          <p:nvPr/>
        </p:nvSpPr>
        <p:spPr>
          <a:xfrm>
            <a:off x="4849614" y="1954188"/>
            <a:ext cx="3449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33-point orbit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D717BE-2648-6AAA-3867-1D9FDAAB5CA7}"/>
              </a:ext>
            </a:extLst>
          </p:cNvPr>
          <p:cNvSpPr txBox="1"/>
          <p:nvPr/>
        </p:nvSpPr>
        <p:spPr>
          <a:xfrm>
            <a:off x="8435182" y="1949253"/>
            <a:ext cx="3449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Institutional Narrative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D05DC20-DAFB-550F-B8CF-7F2126ECD012}"/>
              </a:ext>
            </a:extLst>
          </p:cNvPr>
          <p:cNvSpPr txBox="1"/>
          <p:nvPr/>
        </p:nvSpPr>
        <p:spPr>
          <a:xfrm>
            <a:off x="4886689" y="2484864"/>
            <a:ext cx="2919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Five regions represented in a dynamic, horizontal composition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F277C2B-0FC3-CDCD-7069-DF686FFE62B9}"/>
              </a:ext>
            </a:extLst>
          </p:cNvPr>
          <p:cNvSpPr txBox="1"/>
          <p:nvPr/>
        </p:nvSpPr>
        <p:spPr>
          <a:xfrm>
            <a:off x="8420896" y="2505943"/>
            <a:ext cx="29564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Diverse capabilities are brought together and turned into knowledge, opportunities, and solutions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8188A4A-683A-1983-5A32-B7E9C93C4291}"/>
              </a:ext>
            </a:extLst>
          </p:cNvPr>
          <p:cNvSpPr txBox="1"/>
          <p:nvPr/>
        </p:nvSpPr>
        <p:spPr>
          <a:xfrm>
            <a:off x="6574265" y="4303718"/>
            <a:ext cx="3449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Coherent Communication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A626388-012D-45A7-0AC9-7790A152E453}"/>
              </a:ext>
            </a:extLst>
          </p:cNvPr>
          <p:cNvSpPr txBox="1"/>
          <p:nvPr/>
        </p:nvSpPr>
        <p:spPr>
          <a:xfrm>
            <a:off x="5069085" y="4738575"/>
            <a:ext cx="6304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Clarity, business relevance, results orientation, complementarity, and plurality</a:t>
            </a: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9410B2A6-3563-11F1-67DA-F00458215719}"/>
              </a:ext>
            </a:extLst>
          </p:cNvPr>
          <p:cNvSpPr>
            <a:spLocks noGrp="1"/>
          </p:cNvSpPr>
          <p:nvPr/>
        </p:nvSpPr>
        <p:spPr>
          <a:xfrm>
            <a:off x="4836126" y="5734025"/>
            <a:ext cx="6700971" cy="666750"/>
          </a:xfrm>
          <a:prstGeom prst="roundRect">
            <a:avLst>
              <a:gd name="adj" fmla="val 11429"/>
            </a:avLst>
          </a:prstGeom>
          <a:noFill/>
          <a:ln w="9525">
            <a:solidFill>
              <a:srgbClr val="C9D9DA"/>
            </a:solidFill>
            <a:prstDash val="soli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1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CCCAM connects the Chambers of Commerce of the Americas to turn cooperation into results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5CB4771-F3EE-2B87-73EF-6AAE832FD6E4}"/>
              </a:ext>
            </a:extLst>
          </p:cNvPr>
          <p:cNvSpPr txBox="1"/>
          <p:nvPr/>
        </p:nvSpPr>
        <p:spPr>
          <a:xfrm>
            <a:off x="4781151" y="914071"/>
            <a:ext cx="69546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name, symbol, and narrative express integration, movement, equality, and connection among the chambers of the Americas</a:t>
            </a:r>
          </a:p>
        </p:txBody>
      </p:sp>
      <p:sp>
        <p:nvSpPr>
          <p:cNvPr id="4" name="Shape 0">
            <a:extLst>
              <a:ext uri="{FF2B5EF4-FFF2-40B4-BE49-F238E27FC236}">
                <a16:creationId xmlns:a16="http://schemas.microsoft.com/office/drawing/2014/main" id="{842A4D49-9A6C-A5AE-E43F-E719E37056F3}"/>
              </a:ext>
            </a:extLst>
          </p:cNvPr>
          <p:cNvSpPr>
            <a:spLocks noGrp="1"/>
          </p:cNvSpPr>
          <p:nvPr/>
        </p:nvSpPr>
        <p:spPr>
          <a:xfrm>
            <a:off x="363935" y="224581"/>
            <a:ext cx="1885489" cy="310954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Image 0">
            <a:extLst>
              <a:ext uri="{FF2B5EF4-FFF2-40B4-BE49-F238E27FC236}">
                <a16:creationId xmlns:a16="http://schemas.microsoft.com/office/drawing/2014/main" id="{EE3F12A5-E8DC-FEB9-B257-DAFC9C97DD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4" name="Text 1">
            <a:extLst>
              <a:ext uri="{FF2B5EF4-FFF2-40B4-BE49-F238E27FC236}">
                <a16:creationId xmlns:a16="http://schemas.microsoft.com/office/drawing/2014/main" id="{DB80B514-0052-FACD-D98E-12C3BACBB9B5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2580238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BRAND IDENTITY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01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5">
            <a:extLst>
              <a:ext uri="{FF2B5EF4-FFF2-40B4-BE49-F238E27FC236}">
                <a16:creationId xmlns:a16="http://schemas.microsoft.com/office/drawing/2014/main" id="{72AFF2B8-A542-38A4-B0CA-D1199792E942}"/>
              </a:ext>
            </a:extLst>
          </p:cNvPr>
          <p:cNvSpPr>
            <a:spLocks noGrp="1"/>
          </p:cNvSpPr>
          <p:nvPr/>
        </p:nvSpPr>
        <p:spPr>
          <a:xfrm>
            <a:off x="573756" y="3250565"/>
            <a:ext cx="5470922" cy="2694862"/>
          </a:xfrm>
          <a:prstGeom prst="roundRect">
            <a:avLst>
              <a:gd name="adj" fmla="val 5121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DEE55E2A-9FDA-43BC-BB74-ABE81067C111}"/>
              </a:ext>
            </a:extLst>
          </p:cNvPr>
          <p:cNvSpPr>
            <a:spLocks noGrp="1"/>
          </p:cNvSpPr>
          <p:nvPr/>
        </p:nvSpPr>
        <p:spPr>
          <a:xfrm>
            <a:off x="539551" y="642962"/>
            <a:ext cx="9117795" cy="47807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sz="25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Purpose, mission, and vision define the 2030 horizon</a:t>
            </a: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3504F18F-E5E3-4A40-9AA4-60E8F7388769}"/>
              </a:ext>
            </a:extLst>
          </p:cNvPr>
          <p:cNvSpPr>
            <a:spLocks noGrp="1"/>
          </p:cNvSpPr>
          <p:nvPr/>
        </p:nvSpPr>
        <p:spPr>
          <a:xfrm>
            <a:off x="565609" y="1594026"/>
            <a:ext cx="46358" cy="1165919"/>
          </a:xfrm>
          <a:prstGeom prst="rect">
            <a:avLst/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B0E28D5D-79BA-4865-9697-79821FB0DF0F}"/>
              </a:ext>
            </a:extLst>
          </p:cNvPr>
          <p:cNvSpPr>
            <a:spLocks noGrp="1"/>
          </p:cNvSpPr>
          <p:nvPr/>
        </p:nvSpPr>
        <p:spPr>
          <a:xfrm>
            <a:off x="6131861" y="3250564"/>
            <a:ext cx="5470922" cy="2694863"/>
          </a:xfrm>
          <a:prstGeom prst="roundRect">
            <a:avLst>
              <a:gd name="adj" fmla="val 5121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4440D1EB-B2F0-F9BE-E629-13CDEF1CE442}"/>
              </a:ext>
            </a:extLst>
          </p:cNvPr>
          <p:cNvSpPr>
            <a:spLocks noGrp="1"/>
          </p:cNvSpPr>
          <p:nvPr/>
        </p:nvSpPr>
        <p:spPr>
          <a:xfrm>
            <a:off x="11536859" y="1594026"/>
            <a:ext cx="46358" cy="1165919"/>
          </a:xfrm>
          <a:prstGeom prst="rect">
            <a:avLst/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488E24F-46B1-32E4-AF48-7290455AA632}"/>
              </a:ext>
            </a:extLst>
          </p:cNvPr>
          <p:cNvSpPr txBox="1"/>
          <p:nvPr/>
        </p:nvSpPr>
        <p:spPr>
          <a:xfrm>
            <a:off x="608783" y="1321158"/>
            <a:ext cx="1099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Purpose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Mobilize the collective capacity and institutional strength of the Chambers of Commerce of the Americas to develop concrete hemispheric solutions that </a:t>
            </a: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drive competitiveness</a:t>
            </a:r>
            <a:r>
              <a:rPr kumimoji="0" lang="es-C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integration, investment, and sustainable prosperity for businesses across the continent.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E81C76B-F4A9-455F-54DA-55C88180D37B}"/>
              </a:ext>
            </a:extLst>
          </p:cNvPr>
          <p:cNvSpPr txBox="1"/>
          <p:nvPr/>
        </p:nvSpPr>
        <p:spPr>
          <a:xfrm>
            <a:off x="758955" y="3291645"/>
            <a:ext cx="496917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Mission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To connect and strengthen the Chambers of Commerce of the Americas, promote knowledge sharing, help shape international trade rules, and transform regional cooperation into concrete projects, partnerships, and outcomes.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7093F9A-99F0-1FFA-BED0-EF485350E1C4}"/>
              </a:ext>
            </a:extLst>
          </p:cNvPr>
          <p:cNvSpPr txBox="1"/>
          <p:nvPr/>
        </p:nvSpPr>
        <p:spPr>
          <a:xfrm>
            <a:off x="6492348" y="3389063"/>
            <a:ext cx="470669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2030 Vision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By 2030, CCCAM will be the leading hemispheric platform for chambers of commerce, a trusted source of business and trade intelligence, and a key private-sector partner for multilateral organizations.</a:t>
            </a:r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E115F6BC-E3C8-FCC9-C576-1411905AF72E}"/>
              </a:ext>
            </a:extLst>
          </p:cNvPr>
          <p:cNvSpPr>
            <a:spLocks noGrp="1"/>
          </p:cNvSpPr>
          <p:nvPr/>
        </p:nvSpPr>
        <p:spPr>
          <a:xfrm>
            <a:off x="363935" y="206293"/>
            <a:ext cx="2370121" cy="338386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Image 0">
            <a:extLst>
              <a:ext uri="{FF2B5EF4-FFF2-40B4-BE49-F238E27FC236}">
                <a16:creationId xmlns:a16="http://schemas.microsoft.com/office/drawing/2014/main" id="{A63EE0D5-2E95-D8BA-469D-F7FFE48423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2" name="Text 1">
            <a:extLst>
              <a:ext uri="{FF2B5EF4-FFF2-40B4-BE49-F238E27FC236}">
                <a16:creationId xmlns:a16="http://schemas.microsoft.com/office/drawing/2014/main" id="{135FF161-14D7-5C64-BA44-E0454B17B664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2580238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STRATEGIC PLAN 2026–2030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1572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342279" y="566603"/>
            <a:ext cx="6543080" cy="4279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667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Six strategic objectives 2026–2030</a:t>
            </a:r>
            <a:endParaRPr kumimoji="0" lang="es-CO" sz="26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1564413" y="1345509"/>
            <a:ext cx="2121860" cy="427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333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Advocacy</a:t>
            </a:r>
            <a:endParaRPr kumimoji="0" lang="es-CO" sz="2333" b="0" i="0" u="none" strike="noStrike" kern="1200" cap="none" spc="0" normalizeH="0" baseline="0" noProof="0">
              <a:ln>
                <a:noFill/>
              </a:ln>
              <a:solidFill>
                <a:srgbClr val="006D7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1395831" y="1931510"/>
            <a:ext cx="2459025" cy="1760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Be the hemispheric chamber voice in trade public policy: ≥4 multilateral forums/year with documented influence on ≥10 regulatory decisions.</a:t>
            </a:r>
            <a:endParaRPr kumimoji="0" lang="es-CO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5683504" y="1397525"/>
            <a:ext cx="1712019" cy="309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333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Knowledge</a:t>
            </a:r>
            <a:endParaRPr kumimoji="0" lang="es-CO" sz="2333" b="0" i="0" u="none" strike="noStrike" kern="1200" cap="none" spc="0" normalizeH="0" baseline="0" noProof="0">
              <a:ln>
                <a:noFill/>
              </a:ln>
              <a:solidFill>
                <a:srgbClr val="006D7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5413670" y="1931511"/>
            <a:ext cx="2375985" cy="17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Become the intellectual authority of American chamber trade: indices and barometers cited by multilateral organizations and specialized media.</a:t>
            </a:r>
            <a:endParaRPr kumimoji="0" lang="es-CO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9647427" y="1421462"/>
            <a:ext cx="1430188" cy="4671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333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Business</a:t>
            </a:r>
            <a:endParaRPr kumimoji="0" lang="es-CO" sz="2333" b="0" i="0" u="none" strike="noStrike" kern="1200" cap="none" spc="0" normalizeH="0" baseline="0" noProof="0">
              <a:ln>
                <a:noFill/>
              </a:ln>
              <a:solidFill>
                <a:srgbClr val="006D7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9257332" y="1936032"/>
            <a:ext cx="2247716" cy="1995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Generate concrete business opportunities for companies: measurable business in USD through matchmaking events and business intelligence.</a:t>
            </a:r>
            <a:endParaRPr kumimoji="0" lang="es-CO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61885" y="3261160"/>
            <a:ext cx="184844" cy="18484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5281316" y="3997838"/>
            <a:ext cx="2640694" cy="608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333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Chamber </a:t>
            </a:r>
          </a:p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333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Transformation</a:t>
            </a:r>
            <a:endParaRPr kumimoji="0" lang="es-CO" sz="2333" b="0" i="0" u="none" strike="noStrike" kern="1200" cap="none" spc="0" normalizeH="0" baseline="0" noProof="0">
              <a:ln>
                <a:noFill/>
              </a:ln>
              <a:solidFill>
                <a:srgbClr val="006D7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Text 18"/>
          <p:cNvSpPr/>
          <p:nvPr/>
        </p:nvSpPr>
        <p:spPr>
          <a:xfrm>
            <a:off x="5413671" y="4891360"/>
            <a:ext cx="2375985" cy="774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Modernize and institutionally strengthen member chambers: digitalization, AI, executive training, and innovation financing.</a:t>
            </a:r>
            <a:endParaRPr kumimoji="0" lang="es-CO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xt 21"/>
          <p:cNvSpPr/>
          <p:nvPr/>
        </p:nvSpPr>
        <p:spPr>
          <a:xfrm>
            <a:off x="1721770" y="4177939"/>
            <a:ext cx="1712019" cy="307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333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Community</a:t>
            </a:r>
            <a:endParaRPr kumimoji="0" lang="es-CO" sz="2333" b="0" i="0" u="none" strike="noStrike" kern="1200" cap="none" spc="0" normalizeH="0" baseline="0" noProof="0">
              <a:ln>
                <a:noFill/>
              </a:ln>
              <a:solidFill>
                <a:srgbClr val="006D7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 22"/>
          <p:cNvSpPr/>
          <p:nvPr/>
        </p:nvSpPr>
        <p:spPr>
          <a:xfrm>
            <a:off x="1300703" y="4891360"/>
            <a:ext cx="2554153" cy="154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Build the most influential business networking platform in the hemisphere: the Annual Summit and Subregional Forums as leading venues.</a:t>
            </a:r>
            <a:endParaRPr kumimoji="0" lang="es-CO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3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1885" y="5148242"/>
            <a:ext cx="184844" cy="184844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9060842" y="4011777"/>
            <a:ext cx="2640694" cy="765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333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Institutional </a:t>
            </a:r>
          </a:p>
          <a:p>
            <a:pPr marL="0" marR="0" lvl="0" indent="0" algn="ctr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333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S</a:t>
            </a:r>
            <a:r>
              <a:rPr kumimoji="0" lang="es-CO" sz="2333" b="1" i="0" u="none" strike="noStrike" kern="1200" cap="none" spc="0" normalizeH="0" baseline="0" noProof="0" err="1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Sustainability</a:t>
            </a:r>
            <a:endParaRPr kumimoji="0" lang="es-CO" sz="2333" b="0" i="0" u="none" strike="noStrike" kern="1200" cap="none" spc="0" normalizeH="0" baseline="0" noProof="0">
              <a:ln>
                <a:noFill/>
              </a:ln>
              <a:solidFill>
                <a:srgbClr val="006D7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 26"/>
          <p:cNvSpPr/>
          <p:nvPr/>
        </p:nvSpPr>
        <p:spPr>
          <a:xfrm>
            <a:off x="9257332" y="4896137"/>
            <a:ext cx="2325886" cy="154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Ensure long-term financial, legal, and operational viability with a diversified structure and robust corporate governance.</a:t>
            </a:r>
            <a:endParaRPr kumimoji="0" lang="es-CO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5" name="Imagen 64" descr="márketing ">
            <a:extLst>
              <a:ext uri="{FF2B5EF4-FFF2-40B4-BE49-F238E27FC236}">
                <a16:creationId xmlns:a16="http://schemas.microsoft.com/office/drawing/2014/main" id="{03080F53-A931-9294-681B-9D648ED6A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08" y="2155168"/>
            <a:ext cx="783900" cy="783900"/>
          </a:xfrm>
          <a:prstGeom prst="rect">
            <a:avLst/>
          </a:prstGeom>
        </p:spPr>
      </p:pic>
      <p:pic>
        <p:nvPicPr>
          <p:cNvPr id="66" name="Imagen 65" descr="investigar ">
            <a:extLst>
              <a:ext uri="{FF2B5EF4-FFF2-40B4-BE49-F238E27FC236}">
                <a16:creationId xmlns:a16="http://schemas.microsoft.com/office/drawing/2014/main" id="{0A5D618B-F8BF-4FB0-7553-57B2C7B68C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8192" y="2155167"/>
            <a:ext cx="890927" cy="890927"/>
          </a:xfrm>
          <a:prstGeom prst="rect">
            <a:avLst/>
          </a:prstGeom>
        </p:spPr>
      </p:pic>
      <p:pic>
        <p:nvPicPr>
          <p:cNvPr id="67" name="Imagen 66" descr="trato ">
            <a:extLst>
              <a:ext uri="{FF2B5EF4-FFF2-40B4-BE49-F238E27FC236}">
                <a16:creationId xmlns:a16="http://schemas.microsoft.com/office/drawing/2014/main" id="{BE55140A-8553-15F5-CD1A-19DA35ECA6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7744" y="2058861"/>
            <a:ext cx="987233" cy="987233"/>
          </a:xfrm>
          <a:prstGeom prst="rect">
            <a:avLst/>
          </a:prstGeom>
        </p:spPr>
      </p:pic>
      <p:pic>
        <p:nvPicPr>
          <p:cNvPr id="68" name="Imagen 67" descr="transformación digital">
            <a:extLst>
              <a:ext uri="{FF2B5EF4-FFF2-40B4-BE49-F238E27FC236}">
                <a16:creationId xmlns:a16="http://schemas.microsoft.com/office/drawing/2014/main" id="{C80F91E9-F5D8-7433-7EBE-CDF1B458B3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8192" y="5007431"/>
            <a:ext cx="890927" cy="890927"/>
          </a:xfrm>
          <a:prstGeom prst="rect">
            <a:avLst/>
          </a:prstGeom>
        </p:spPr>
      </p:pic>
      <p:pic>
        <p:nvPicPr>
          <p:cNvPr id="69" name="Imagen 68" descr="comunidad">
            <a:extLst>
              <a:ext uri="{FF2B5EF4-FFF2-40B4-BE49-F238E27FC236}">
                <a16:creationId xmlns:a16="http://schemas.microsoft.com/office/drawing/2014/main" id="{5EA2C55D-2E09-A59E-777E-362BB264C9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558" y="4976036"/>
            <a:ext cx="918651" cy="918651"/>
          </a:xfrm>
          <a:prstGeom prst="rect">
            <a:avLst/>
          </a:prstGeom>
        </p:spPr>
      </p:pic>
      <p:pic>
        <p:nvPicPr>
          <p:cNvPr id="70" name="Imagen 69" descr="sostenibilidad ">
            <a:extLst>
              <a:ext uri="{FF2B5EF4-FFF2-40B4-BE49-F238E27FC236}">
                <a16:creationId xmlns:a16="http://schemas.microsoft.com/office/drawing/2014/main" id="{5A373971-E6B0-EF46-C1BE-D8D07E81C4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37744" y="5089042"/>
            <a:ext cx="923098" cy="826374"/>
          </a:xfrm>
          <a:prstGeom prst="rect">
            <a:avLst/>
          </a:prstGeom>
        </p:spPr>
      </p:pic>
      <p:sp>
        <p:nvSpPr>
          <p:cNvPr id="8" name="Shape 0">
            <a:extLst>
              <a:ext uri="{FF2B5EF4-FFF2-40B4-BE49-F238E27FC236}">
                <a16:creationId xmlns:a16="http://schemas.microsoft.com/office/drawing/2014/main" id="{66F03561-4167-9FFA-0C4C-E52B273DC229}"/>
              </a:ext>
            </a:extLst>
          </p:cNvPr>
          <p:cNvSpPr>
            <a:spLocks noGrp="1"/>
          </p:cNvSpPr>
          <p:nvPr/>
        </p:nvSpPr>
        <p:spPr>
          <a:xfrm>
            <a:off x="363935" y="206293"/>
            <a:ext cx="2370121" cy="338386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0">
            <a:extLst>
              <a:ext uri="{FF2B5EF4-FFF2-40B4-BE49-F238E27FC236}">
                <a16:creationId xmlns:a16="http://schemas.microsoft.com/office/drawing/2014/main" id="{3247BBE0-D719-4B6D-2027-3C5B60194C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6" name="Text 1">
            <a:extLst>
              <a:ext uri="{FF2B5EF4-FFF2-40B4-BE49-F238E27FC236}">
                <a16:creationId xmlns:a16="http://schemas.microsoft.com/office/drawing/2014/main" id="{1A7F34B1-4566-15E5-F75F-118ADCEC8B5C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2580238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STRATEGIC PLAN 2026–2030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2880360" cy="310896"/>
          </a:xfrm>
          <a:prstGeom prst="roundRect">
            <a:avLst>
              <a:gd name="adj" fmla="val 17647"/>
            </a:avLst>
          </a:prstGeom>
          <a:solidFill>
            <a:srgbClr val="006D77"/>
          </a:solidFill>
          <a:ln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92608"/>
            <a:ext cx="2880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STRATEGIC PLAN 2026–2030</a:t>
            </a:r>
            <a:endParaRPr kumimoji="0" lang="es-CO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457200" y="749808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6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 pitchFamily="34" charset="-122"/>
                <a:cs typeface="Arial"/>
              </a:rPr>
              <a:t>Six Launch Programs 2026–2027</a:t>
            </a:r>
            <a:endParaRPr kumimoji="0" lang="es-CO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457200" y="1207008"/>
            <a:ext cx="8686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Organized around </a:t>
            </a:r>
            <a:r>
              <a:rPr kumimoji="0" lang="es-CO" sz="135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5 work streams</a:t>
            </a:r>
            <a:r>
              <a:rPr kumimoji="0" lang="es-CO" sz="13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at CCCAM</a:t>
            </a:r>
            <a:endParaRPr kumimoji="0" lang="es-CO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457200" y="1627632"/>
            <a:ext cx="2414016" cy="859536"/>
          </a:xfrm>
          <a:prstGeom prst="roundRect">
            <a:avLst>
              <a:gd name="adj" fmla="val 7447"/>
            </a:avLst>
          </a:prstGeom>
          <a:solidFill>
            <a:srgbClr val="F1F7F7"/>
          </a:solidFill>
          <a:ln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594360" y="1828800"/>
            <a:ext cx="457200" cy="457200"/>
          </a:xfrm>
          <a:prstGeom prst="ellipse">
            <a:avLst/>
          </a:prstGeom>
          <a:solidFill>
            <a:srgbClr val="006D77"/>
          </a:solidFill>
          <a:ln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9436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</a:t>
            </a: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098296" y="1627632"/>
            <a:ext cx="178206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WORK STREAM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Trade Promotion and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Business Services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961640" y="1642872"/>
            <a:ext cx="8770112" cy="841248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3A3A3A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Image 1" descr="/home/claude/cccam_ppt/media_all/ppt/media/image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376" y="1847088"/>
            <a:ext cx="420624" cy="42062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57016" y="1876552"/>
            <a:ext cx="7909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Hemispheric Trade Fairs</a:t>
            </a:r>
            <a:endParaRPr kumimoji="0" lang="es-C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3557016" y="2114296"/>
            <a:ext cx="7909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 pitchFamily="34" charset="-122"/>
                <a:cs typeface="Arial"/>
              </a:rPr>
              <a:t>Connect business supply and demand through in-person, virtual, and hybrid formats, with follow-up on concrete opportunities.</a:t>
            </a:r>
            <a:endParaRPr kumimoji="0" lang="es-CO" sz="1100" b="0" i="0" u="none" strike="noStrike" kern="1200" cap="none" spc="0" normalizeH="0" baseline="0" noProof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457200" y="2596896"/>
            <a:ext cx="2414016" cy="859536"/>
          </a:xfrm>
          <a:prstGeom prst="roundRect">
            <a:avLst>
              <a:gd name="adj" fmla="val 7447"/>
            </a:avLst>
          </a:prstGeom>
          <a:solidFill>
            <a:srgbClr val="F1F7F7"/>
          </a:solidFill>
          <a:ln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594360" y="2798064"/>
            <a:ext cx="457200" cy="457200"/>
          </a:xfrm>
          <a:prstGeom prst="ellipse">
            <a:avLst/>
          </a:prstGeom>
          <a:solidFill>
            <a:srgbClr val="006D77"/>
          </a:solidFill>
          <a:ln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594360" y="27980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</a:t>
            </a: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1141984" y="2596896"/>
            <a:ext cx="17729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WORK STREAM</a:t>
            </a:r>
            <a:endParaRPr kumimoji="0" lang="es-CO" sz="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Connectivity, Events, and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Positioning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2961640" y="2606040"/>
            <a:ext cx="4297680" cy="850392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3A3A3A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Image 2" descr="/home/claude/cccam_ppt/media_all/ppt/media/image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536" y="2816352"/>
            <a:ext cx="420624" cy="420624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3638296" y="2673096"/>
            <a:ext cx="34838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CCCAM Summit</a:t>
            </a:r>
            <a:endParaRPr kumimoji="0" lang="es-C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3638296" y="2902712"/>
            <a:ext cx="34838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An annual high-level gathering to build shared positions and strengthen hemispheric positioning.</a:t>
            </a:r>
            <a:endParaRPr kumimoji="0" lang="es-CO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Shape 18"/>
          <p:cNvSpPr/>
          <p:nvPr/>
        </p:nvSpPr>
        <p:spPr>
          <a:xfrm>
            <a:off x="7306056" y="2596896"/>
            <a:ext cx="4425696" cy="859536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3A3A3A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4" name="Image 3" descr="/home/claude/cccam_ppt/media_all/ppt/media/image1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4072" y="2816352"/>
            <a:ext cx="420624" cy="42062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982712" y="2673096"/>
            <a:ext cx="34838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Institutional Trade Missions</a:t>
            </a:r>
            <a:endParaRPr kumimoji="0" lang="es-C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7982712" y="2914618"/>
            <a:ext cx="3715384" cy="4941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 pitchFamily="34" charset="-122"/>
                <a:cs typeface="Arial"/>
              </a:rPr>
              <a:t>Agendas and business delegations to strategic markets, supported by the experience of CCCAM members</a:t>
            </a:r>
            <a:endParaRPr kumimoji="0" lang="es-CO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Shape 21"/>
          <p:cNvSpPr/>
          <p:nvPr/>
        </p:nvSpPr>
        <p:spPr>
          <a:xfrm>
            <a:off x="457200" y="3566160"/>
            <a:ext cx="2414016" cy="859536"/>
          </a:xfrm>
          <a:prstGeom prst="roundRect">
            <a:avLst>
              <a:gd name="adj" fmla="val 7447"/>
            </a:avLst>
          </a:prstGeom>
          <a:solidFill>
            <a:srgbClr val="F1F7F7"/>
          </a:solidFill>
          <a:ln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Shape 22"/>
          <p:cNvSpPr/>
          <p:nvPr/>
        </p:nvSpPr>
        <p:spPr>
          <a:xfrm>
            <a:off x="594360" y="3767328"/>
            <a:ext cx="457200" cy="457200"/>
          </a:xfrm>
          <a:prstGeom prst="ellipse">
            <a:avLst/>
          </a:prstGeom>
          <a:solidFill>
            <a:srgbClr val="006D77"/>
          </a:solidFill>
          <a:ln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xt 23"/>
          <p:cNvSpPr/>
          <p:nvPr/>
        </p:nvSpPr>
        <p:spPr>
          <a:xfrm>
            <a:off x="594360" y="37673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</a:t>
            </a: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 24"/>
          <p:cNvSpPr/>
          <p:nvPr/>
        </p:nvSpPr>
        <p:spPr>
          <a:xfrm>
            <a:off x="1107440" y="3566160"/>
            <a:ext cx="17729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0" cap="none" spc="1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WORK STREAM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Knowledge and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Trade Intelligence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Shape 25"/>
          <p:cNvSpPr/>
          <p:nvPr/>
        </p:nvSpPr>
        <p:spPr>
          <a:xfrm>
            <a:off x="2951480" y="3529584"/>
            <a:ext cx="8780272" cy="850392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3A3A3A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2" name="Image 4" descr="/home/claude/cccam_ppt/media_all/ppt/media/image1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8376" y="3785616"/>
            <a:ext cx="420624" cy="420624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3557016" y="3815080"/>
            <a:ext cx="7909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Sector Reports and Business Climate Barometer</a:t>
            </a:r>
            <a:endParaRPr kumimoji="0" lang="es-C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 27"/>
          <p:cNvSpPr/>
          <p:nvPr/>
        </p:nvSpPr>
        <p:spPr>
          <a:xfrm>
            <a:off x="3557016" y="4052824"/>
            <a:ext cx="7909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Strategic sector information and business-climate monitoring to anticipate trends, opportunities, and risks.</a:t>
            </a:r>
            <a:endParaRPr kumimoji="0" lang="es-CO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Shape 28"/>
          <p:cNvSpPr/>
          <p:nvPr/>
        </p:nvSpPr>
        <p:spPr>
          <a:xfrm>
            <a:off x="457200" y="4535424"/>
            <a:ext cx="2414016" cy="859536"/>
          </a:xfrm>
          <a:prstGeom prst="roundRect">
            <a:avLst>
              <a:gd name="adj" fmla="val 7447"/>
            </a:avLst>
          </a:prstGeom>
          <a:solidFill>
            <a:srgbClr val="F1F7F7"/>
          </a:solidFill>
          <a:ln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Shape 29"/>
          <p:cNvSpPr/>
          <p:nvPr/>
        </p:nvSpPr>
        <p:spPr>
          <a:xfrm>
            <a:off x="594360" y="4736592"/>
            <a:ext cx="457200" cy="457200"/>
          </a:xfrm>
          <a:prstGeom prst="ellipse">
            <a:avLst/>
          </a:prstGeom>
          <a:solidFill>
            <a:srgbClr val="006D77"/>
          </a:solidFill>
          <a:ln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Text 30"/>
          <p:cNvSpPr/>
          <p:nvPr/>
        </p:nvSpPr>
        <p:spPr>
          <a:xfrm>
            <a:off x="594360" y="47365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4</a:t>
            </a: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Text 31"/>
          <p:cNvSpPr/>
          <p:nvPr/>
        </p:nvSpPr>
        <p:spPr>
          <a:xfrm>
            <a:off x="1141984" y="4535424"/>
            <a:ext cx="173837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WORK STREAM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International Cooperation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and Partnerships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Shape 32"/>
          <p:cNvSpPr/>
          <p:nvPr/>
        </p:nvSpPr>
        <p:spPr>
          <a:xfrm>
            <a:off x="2951480" y="4498848"/>
            <a:ext cx="8780272" cy="859536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3A3A3A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0" name="Image 5" descr="/home/claude/cccam_ppt/media_all/ppt/media/image1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8376" y="4754880"/>
            <a:ext cx="420624" cy="420624"/>
          </a:xfrm>
          <a:prstGeom prst="rect">
            <a:avLst/>
          </a:prstGeom>
        </p:spPr>
      </p:pic>
      <p:sp>
        <p:nvSpPr>
          <p:cNvPr id="41" name="Text 33"/>
          <p:cNvSpPr/>
          <p:nvPr/>
        </p:nvSpPr>
        <p:spPr>
          <a:xfrm>
            <a:off x="3557016" y="4784344"/>
            <a:ext cx="7909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Strategic Multilateral Partnerships</a:t>
            </a:r>
            <a:endParaRPr kumimoji="0" lang="es-C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Text 34"/>
          <p:cNvSpPr/>
          <p:nvPr/>
        </p:nvSpPr>
        <p:spPr>
          <a:xfrm>
            <a:off x="3557016" y="5022088"/>
            <a:ext cx="7909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 pitchFamily="34" charset="-122"/>
                <a:cs typeface="Arial"/>
              </a:rPr>
              <a:t>Managing partnerships with multilateral organizations and cooperation agencies to mobilize technical and financial resources.</a:t>
            </a:r>
            <a:endParaRPr kumimoji="0" lang="es-CO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3" name="Shape 35"/>
          <p:cNvSpPr/>
          <p:nvPr/>
        </p:nvSpPr>
        <p:spPr>
          <a:xfrm>
            <a:off x="457200" y="5504688"/>
            <a:ext cx="2414016" cy="859536"/>
          </a:xfrm>
          <a:prstGeom prst="roundRect">
            <a:avLst>
              <a:gd name="adj" fmla="val 7447"/>
            </a:avLst>
          </a:prstGeom>
          <a:solidFill>
            <a:srgbClr val="F1F7F7"/>
          </a:solidFill>
          <a:ln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Shape 36"/>
          <p:cNvSpPr/>
          <p:nvPr/>
        </p:nvSpPr>
        <p:spPr>
          <a:xfrm>
            <a:off x="594360" y="5705856"/>
            <a:ext cx="457200" cy="457200"/>
          </a:xfrm>
          <a:prstGeom prst="ellipse">
            <a:avLst/>
          </a:prstGeom>
          <a:solidFill>
            <a:srgbClr val="006D77"/>
          </a:solidFill>
          <a:ln/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 37"/>
          <p:cNvSpPr/>
          <p:nvPr/>
        </p:nvSpPr>
        <p:spPr>
          <a:xfrm>
            <a:off x="594360" y="57058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5</a:t>
            </a: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Text 38"/>
          <p:cNvSpPr/>
          <p:nvPr/>
        </p:nvSpPr>
        <p:spPr>
          <a:xfrm>
            <a:off x="1141984" y="5504688"/>
            <a:ext cx="173837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WORK STREAM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Hemispheric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Policy and Advocacy</a:t>
            </a:r>
            <a:endParaRPr kumimoji="0" lang="es-C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Shape 39"/>
          <p:cNvSpPr/>
          <p:nvPr/>
        </p:nvSpPr>
        <p:spPr>
          <a:xfrm>
            <a:off x="2951480" y="5477256"/>
            <a:ext cx="8780272" cy="859536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3A3A3A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8" name="Image 6" descr="/home/claude/cccam_ppt/media_all/ppt/media/image1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8376" y="5724144"/>
            <a:ext cx="420624" cy="420624"/>
          </a:xfrm>
          <a:prstGeom prst="rect">
            <a:avLst/>
          </a:prstGeom>
        </p:spPr>
      </p:pic>
      <p:sp>
        <p:nvSpPr>
          <p:cNvPr id="49" name="Text 40"/>
          <p:cNvSpPr/>
          <p:nvPr/>
        </p:nvSpPr>
        <p:spPr>
          <a:xfrm>
            <a:off x="3557016" y="5753608"/>
            <a:ext cx="7909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Regional Value Chains Roundtable</a:t>
            </a:r>
            <a:endParaRPr kumimoji="0" lang="es-C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Text 41"/>
          <p:cNvSpPr/>
          <p:nvPr/>
        </p:nvSpPr>
        <p:spPr>
          <a:xfrm>
            <a:off x="3557016" y="5991352"/>
            <a:ext cx="7909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 pitchFamily="34" charset="-122"/>
                <a:cs typeface="Arial"/>
              </a:rPr>
              <a:t>Analyzes nearshoring and productive integration and formulates positions to strengthen regional value chains.</a:t>
            </a:r>
            <a:endParaRPr kumimoji="0" lang="es-CO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4365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0AF3C807-E8BE-4744-82E8-63FAA8F51479}"/>
              </a:ext>
            </a:extLst>
          </p:cNvPr>
          <p:cNvSpPr>
            <a:spLocks noGrp="1"/>
          </p:cNvSpPr>
          <p:nvPr/>
        </p:nvSpPr>
        <p:spPr>
          <a:xfrm>
            <a:off x="457200" y="585144"/>
            <a:ext cx="9600000" cy="5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Work Streams and Leads</a:t>
            </a:r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42C7FDB0-0DEE-EF62-62E6-70D6797D539F}"/>
              </a:ext>
            </a:extLst>
          </p:cNvPr>
          <p:cNvSpPr>
            <a:spLocks noGrp="1"/>
          </p:cNvSpPr>
          <p:nvPr/>
        </p:nvSpPr>
        <p:spPr>
          <a:xfrm>
            <a:off x="363935" y="224581"/>
            <a:ext cx="2577557" cy="338386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0">
            <a:extLst>
              <a:ext uri="{FF2B5EF4-FFF2-40B4-BE49-F238E27FC236}">
                <a16:creationId xmlns:a16="http://schemas.microsoft.com/office/drawing/2014/main" id="{FF4C41A4-EE6E-BBFF-E5F0-699F50CC12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3" name="Text 1">
            <a:extLst>
              <a:ext uri="{FF2B5EF4-FFF2-40B4-BE49-F238E27FC236}">
                <a16:creationId xmlns:a16="http://schemas.microsoft.com/office/drawing/2014/main" id="{E5E3A8D9-0014-7DD0-BDF9-5BD93EF4225B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2320000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2026–2027 WORK PLAN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Subtítulo"/>
          <p:cNvSpPr txBox="1"/>
          <p:nvPr/>
        </p:nvSpPr>
        <p:spPr>
          <a:xfrm>
            <a:off x="457200" y="1105000"/>
            <a:ext cx="112776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General Assembly approved the work streams and their leads, and proposed a new Women’s Empowerment work stream.</a:t>
            </a:r>
          </a:p>
        </p:txBody>
      </p:sp>
      <p:sp>
        <p:nvSpPr>
          <p:cNvPr id="15" name="Línea 1"/>
          <p:cNvSpPr txBox="1"/>
          <p:nvPr/>
        </p:nvSpPr>
        <p:spPr>
          <a:xfrm>
            <a:off x="457200" y="2100000"/>
            <a:ext cx="1765300" cy="4700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Trade Promotion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 Business Services</a:t>
            </a:r>
          </a:p>
        </p:txBody>
      </p:sp>
      <p:sp>
        <p:nvSpPr>
          <p:cNvPr id="16" name="Tarjeta línea 1"/>
          <p:cNvSpPr/>
          <p:nvPr/>
        </p:nvSpPr>
        <p:spPr>
          <a:xfrm>
            <a:off x="457200" y="2650000"/>
            <a:ext cx="1765300" cy="3350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cento línea 1"/>
          <p:cNvSpPr/>
          <p:nvPr/>
        </p:nvSpPr>
        <p:spPr>
          <a:xfrm>
            <a:off x="457200" y="2650000"/>
            <a:ext cx="1765300" cy="4572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oto Francisco Serracín (reemplazar)"/>
          <p:cNvSpPr/>
          <p:nvPr/>
        </p:nvSpPr>
        <p:spPr>
          <a:xfrm>
            <a:off x="764850" y="2950000"/>
            <a:ext cx="1150000" cy="1150000"/>
          </a:xfrm>
          <a:prstGeom prst="ellipse">
            <a:avLst/>
          </a:prstGeom>
          <a:solidFill>
            <a:srgbClr val="DCE8E9"/>
          </a:solidFill>
          <a:ln w="285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1" i="0" u="none" strike="noStrike" kern="1200" cap="none" spc="0" normalizeH="0" baseline="0" noProof="0">
                <a:ln>
                  <a:noFill/>
                </a:ln>
                <a:solidFill>
                  <a:srgbClr val="7A8C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</a:t>
            </a:r>
          </a:p>
        </p:txBody>
      </p:sp>
      <p:sp>
        <p:nvSpPr>
          <p:cNvPr id="19" name="Nombre Francisco Serracín"/>
          <p:cNvSpPr txBox="1"/>
          <p:nvPr/>
        </p:nvSpPr>
        <p:spPr>
          <a:xfrm>
            <a:off x="537200" y="4250000"/>
            <a:ext cx="16053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Francisco Serracín</a:t>
            </a:r>
          </a:p>
        </p:txBody>
      </p:sp>
      <p:sp>
        <p:nvSpPr>
          <p:cNvPr id="20" name="Institución 1"/>
          <p:cNvSpPr txBox="1"/>
          <p:nvPr/>
        </p:nvSpPr>
        <p:spPr>
          <a:xfrm>
            <a:off x="537200" y="4830000"/>
            <a:ext cx="1605300" cy="76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Chamber of Commerce,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9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Industry and Agriculture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950" b="0" i="0" u="none" strike="noStrike" kern="1200" cap="none" spc="0" normalizeH="0" baseline="0" noProof="0">
                <a:ln>
                  <a:noFill/>
                </a:ln>
                <a:solidFill>
                  <a:srgbClr val="333A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Chiriquí</a:t>
            </a:r>
          </a:p>
        </p:txBody>
      </p:sp>
      <p:sp>
        <p:nvSpPr>
          <p:cNvPr id="21" name="Línea 2"/>
          <p:cNvSpPr txBox="1"/>
          <p:nvPr/>
        </p:nvSpPr>
        <p:spPr>
          <a:xfrm>
            <a:off x="2359660" y="2100000"/>
            <a:ext cx="1765300" cy="4700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Connectivity, Events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 Positioning</a:t>
            </a:r>
          </a:p>
        </p:txBody>
      </p:sp>
      <p:sp>
        <p:nvSpPr>
          <p:cNvPr id="22" name="Tarjeta línea 2"/>
          <p:cNvSpPr/>
          <p:nvPr/>
        </p:nvSpPr>
        <p:spPr>
          <a:xfrm>
            <a:off x="2359660" y="2650000"/>
            <a:ext cx="1765300" cy="3350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Acento línea 2"/>
          <p:cNvSpPr/>
          <p:nvPr/>
        </p:nvSpPr>
        <p:spPr>
          <a:xfrm>
            <a:off x="2359660" y="2650000"/>
            <a:ext cx="1765300" cy="4572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Foto Sonia Cortés (reemplazar)"/>
          <p:cNvSpPr/>
          <p:nvPr/>
        </p:nvSpPr>
        <p:spPr>
          <a:xfrm>
            <a:off x="2667310" y="2950000"/>
            <a:ext cx="1150000" cy="1150000"/>
          </a:xfrm>
          <a:prstGeom prst="ellipse">
            <a:avLst/>
          </a:prstGeom>
          <a:solidFill>
            <a:srgbClr val="DCE8E9"/>
          </a:solidFill>
          <a:ln w="285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1" i="0" u="none" strike="noStrike" kern="1200" cap="none" spc="0" normalizeH="0" baseline="0" noProof="0">
                <a:ln>
                  <a:noFill/>
                </a:ln>
                <a:solidFill>
                  <a:srgbClr val="7A8C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</a:t>
            </a:r>
          </a:p>
        </p:txBody>
      </p:sp>
      <p:sp>
        <p:nvSpPr>
          <p:cNvPr id="25" name="Nombre Sonia Cortés"/>
          <p:cNvSpPr txBox="1"/>
          <p:nvPr/>
        </p:nvSpPr>
        <p:spPr>
          <a:xfrm>
            <a:off x="2439660" y="4250000"/>
            <a:ext cx="16053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Sonia Cortés</a:t>
            </a:r>
          </a:p>
        </p:txBody>
      </p:sp>
      <p:sp>
        <p:nvSpPr>
          <p:cNvPr id="26" name="Institución 2"/>
          <p:cNvSpPr txBox="1"/>
          <p:nvPr/>
        </p:nvSpPr>
        <p:spPr>
          <a:xfrm>
            <a:off x="2439660" y="4830000"/>
            <a:ext cx="160530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Chamber of Commerce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Colombo-Canadian</a:t>
            </a:r>
          </a:p>
        </p:txBody>
      </p:sp>
      <p:sp>
        <p:nvSpPr>
          <p:cNvPr id="27" name="Línea 3"/>
          <p:cNvSpPr txBox="1"/>
          <p:nvPr/>
        </p:nvSpPr>
        <p:spPr>
          <a:xfrm>
            <a:off x="4262120" y="2100000"/>
            <a:ext cx="1765300" cy="4700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Knowledge and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Trade Intelligence</a:t>
            </a:r>
          </a:p>
        </p:txBody>
      </p:sp>
      <p:sp>
        <p:nvSpPr>
          <p:cNvPr id="28" name="Tarjeta línea 3"/>
          <p:cNvSpPr/>
          <p:nvPr/>
        </p:nvSpPr>
        <p:spPr>
          <a:xfrm>
            <a:off x="4262120" y="2650000"/>
            <a:ext cx="1765300" cy="3350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Acento línea 3"/>
          <p:cNvSpPr/>
          <p:nvPr/>
        </p:nvSpPr>
        <p:spPr>
          <a:xfrm>
            <a:off x="4262120" y="2650000"/>
            <a:ext cx="1765300" cy="4572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Foto Mónica Heller (reemplazar)"/>
          <p:cNvSpPr/>
          <p:nvPr/>
        </p:nvSpPr>
        <p:spPr>
          <a:xfrm>
            <a:off x="4569770" y="2950000"/>
            <a:ext cx="1150000" cy="1150000"/>
          </a:xfrm>
          <a:prstGeom prst="ellipse">
            <a:avLst/>
          </a:prstGeom>
          <a:solidFill>
            <a:srgbClr val="DCE8E9"/>
          </a:solidFill>
          <a:ln w="285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1" i="0" u="none" strike="noStrike" kern="1200" cap="none" spc="0" normalizeH="0" baseline="0" noProof="0">
                <a:ln>
                  <a:noFill/>
                </a:ln>
                <a:solidFill>
                  <a:srgbClr val="7A8C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</a:t>
            </a:r>
          </a:p>
        </p:txBody>
      </p:sp>
      <p:sp>
        <p:nvSpPr>
          <p:cNvPr id="31" name="Nombre Mónica Heller"/>
          <p:cNvSpPr txBox="1"/>
          <p:nvPr/>
        </p:nvSpPr>
        <p:spPr>
          <a:xfrm>
            <a:off x="4342120" y="4250000"/>
            <a:ext cx="16053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Mónica Heller</a:t>
            </a:r>
          </a:p>
        </p:txBody>
      </p:sp>
      <p:sp>
        <p:nvSpPr>
          <p:cNvPr id="32" name="Institución 3"/>
          <p:cNvSpPr txBox="1"/>
          <p:nvPr/>
        </p:nvSpPr>
        <p:spPr>
          <a:xfrm>
            <a:off x="4342120" y="4830000"/>
            <a:ext cx="160530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Chamber of Commerce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 Quito</a:t>
            </a:r>
          </a:p>
        </p:txBody>
      </p:sp>
      <p:sp>
        <p:nvSpPr>
          <p:cNvPr id="33" name="Línea 4"/>
          <p:cNvSpPr txBox="1"/>
          <p:nvPr/>
        </p:nvSpPr>
        <p:spPr>
          <a:xfrm>
            <a:off x="6164580" y="2100000"/>
            <a:ext cx="1765300" cy="4700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International Cooperation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 Partnerships</a:t>
            </a:r>
          </a:p>
        </p:txBody>
      </p:sp>
      <p:sp>
        <p:nvSpPr>
          <p:cNvPr id="34" name="Tarjeta línea 4"/>
          <p:cNvSpPr/>
          <p:nvPr/>
        </p:nvSpPr>
        <p:spPr>
          <a:xfrm>
            <a:off x="6164580" y="2650000"/>
            <a:ext cx="1765300" cy="3350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Acento línea 4"/>
          <p:cNvSpPr/>
          <p:nvPr/>
        </p:nvSpPr>
        <p:spPr>
          <a:xfrm>
            <a:off x="6164580" y="2650000"/>
            <a:ext cx="1765300" cy="4572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Foto Jan Wilhen Van Bokhoven (reemplazar)"/>
          <p:cNvSpPr/>
          <p:nvPr/>
        </p:nvSpPr>
        <p:spPr>
          <a:xfrm>
            <a:off x="6472230" y="2950000"/>
            <a:ext cx="1150000" cy="1150000"/>
          </a:xfrm>
          <a:prstGeom prst="ellipse">
            <a:avLst/>
          </a:prstGeom>
          <a:solidFill>
            <a:srgbClr val="DCE8E9"/>
          </a:solidFill>
          <a:ln w="285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1" i="0" u="none" strike="noStrike" kern="1200" cap="none" spc="0" normalizeH="0" baseline="0" noProof="0">
                <a:ln>
                  <a:noFill/>
                </a:ln>
                <a:solidFill>
                  <a:srgbClr val="7A8C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</a:t>
            </a:r>
          </a:p>
        </p:txBody>
      </p:sp>
      <p:sp>
        <p:nvSpPr>
          <p:cNvPr id="37" name="Nombre Jan Wilhen Van Bokhoven"/>
          <p:cNvSpPr txBox="1"/>
          <p:nvPr/>
        </p:nvSpPr>
        <p:spPr>
          <a:xfrm>
            <a:off x="6244580" y="4250000"/>
            <a:ext cx="16053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 Wilhen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Van Bokhoven</a:t>
            </a:r>
          </a:p>
        </p:txBody>
      </p:sp>
      <p:sp>
        <p:nvSpPr>
          <p:cNvPr id="38" name="Institución 4"/>
          <p:cNvSpPr txBox="1"/>
          <p:nvPr/>
        </p:nvSpPr>
        <p:spPr>
          <a:xfrm>
            <a:off x="6244580" y="4830000"/>
            <a:ext cx="160530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Colombian-Dutch Chamber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Holland House</a:t>
            </a:r>
          </a:p>
        </p:txBody>
      </p:sp>
      <p:sp>
        <p:nvSpPr>
          <p:cNvPr id="39" name="Línea 5"/>
          <p:cNvSpPr txBox="1"/>
          <p:nvPr/>
        </p:nvSpPr>
        <p:spPr>
          <a:xfrm>
            <a:off x="8067040" y="2100000"/>
            <a:ext cx="1765300" cy="4700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Hemispheric Policy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 Advocacy</a:t>
            </a:r>
          </a:p>
        </p:txBody>
      </p:sp>
      <p:sp>
        <p:nvSpPr>
          <p:cNvPr id="40" name="Tarjeta línea 5"/>
          <p:cNvSpPr/>
          <p:nvPr/>
        </p:nvSpPr>
        <p:spPr>
          <a:xfrm>
            <a:off x="8067040" y="2650000"/>
            <a:ext cx="1765300" cy="3350000"/>
          </a:xfrm>
          <a:prstGeom prst="rect">
            <a:avLst/>
          </a:prstGeom>
          <a:solidFill>
            <a:srgbClr val="F3F9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Acento línea 5"/>
          <p:cNvSpPr/>
          <p:nvPr/>
        </p:nvSpPr>
        <p:spPr>
          <a:xfrm>
            <a:off x="8067040" y="2650000"/>
            <a:ext cx="1765300" cy="4572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Foto Boris Gómez (reemplazar)"/>
          <p:cNvSpPr/>
          <p:nvPr/>
        </p:nvSpPr>
        <p:spPr>
          <a:xfrm>
            <a:off x="8374690" y="2950000"/>
            <a:ext cx="1150000" cy="1150000"/>
          </a:xfrm>
          <a:prstGeom prst="ellipse">
            <a:avLst/>
          </a:prstGeom>
          <a:solidFill>
            <a:srgbClr val="DCE8E9"/>
          </a:solidFill>
          <a:ln w="285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1" i="0" u="none" strike="noStrike" kern="1200" cap="none" spc="0" normalizeH="0" baseline="0" noProof="0">
                <a:ln>
                  <a:noFill/>
                </a:ln>
                <a:solidFill>
                  <a:srgbClr val="7A8C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</a:t>
            </a:r>
          </a:p>
        </p:txBody>
      </p:sp>
      <p:sp>
        <p:nvSpPr>
          <p:cNvPr id="43" name="Nombre Boris Gómez"/>
          <p:cNvSpPr txBox="1"/>
          <p:nvPr/>
        </p:nvSpPr>
        <p:spPr>
          <a:xfrm>
            <a:off x="8147040" y="4250000"/>
            <a:ext cx="16053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Boris Gómez</a:t>
            </a:r>
          </a:p>
        </p:txBody>
      </p:sp>
      <p:sp>
        <p:nvSpPr>
          <p:cNvPr id="44" name="Institución 5"/>
          <p:cNvSpPr txBox="1"/>
          <p:nvPr/>
        </p:nvSpPr>
        <p:spPr>
          <a:xfrm>
            <a:off x="8147040" y="4830000"/>
            <a:ext cx="1605300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Chamber of Commerce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Chilean-Bolivian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CHILEBOL A.G.</a:t>
            </a:r>
          </a:p>
        </p:txBody>
      </p:sp>
      <p:sp>
        <p:nvSpPr>
          <p:cNvPr id="45" name="Línea 6"/>
          <p:cNvSpPr txBox="1"/>
          <p:nvPr/>
        </p:nvSpPr>
        <p:spPr>
          <a:xfrm>
            <a:off x="9969500" y="2100000"/>
            <a:ext cx="1765300" cy="4700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Women’s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105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Empowerment</a:t>
            </a:r>
          </a:p>
        </p:txBody>
      </p:sp>
      <p:sp>
        <p:nvSpPr>
          <p:cNvPr id="46" name="Tarjeta línea 6"/>
          <p:cNvSpPr/>
          <p:nvPr/>
        </p:nvSpPr>
        <p:spPr>
          <a:xfrm>
            <a:off x="9969500" y="2650000"/>
            <a:ext cx="1765300" cy="3350000"/>
          </a:xfrm>
          <a:prstGeom prst="rect">
            <a:avLst/>
          </a:prstGeom>
          <a:solidFill>
            <a:srgbClr val="E3F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Acento línea 6"/>
          <p:cNvSpPr/>
          <p:nvPr/>
        </p:nvSpPr>
        <p:spPr>
          <a:xfrm>
            <a:off x="9969500" y="2650000"/>
            <a:ext cx="1765300" cy="45720"/>
          </a:xfrm>
          <a:prstGeom prst="rect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Foto Leticia Escobar (reemplazar)"/>
          <p:cNvSpPr/>
          <p:nvPr/>
        </p:nvSpPr>
        <p:spPr>
          <a:xfrm>
            <a:off x="10277150" y="2950000"/>
            <a:ext cx="1150000" cy="1150000"/>
          </a:xfrm>
          <a:prstGeom prst="ellipse">
            <a:avLst/>
          </a:prstGeom>
          <a:solidFill>
            <a:srgbClr val="DCE8E9"/>
          </a:solidFill>
          <a:ln w="285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1" i="0" u="none" strike="noStrike" kern="1200" cap="none" spc="0" normalizeH="0" baseline="0" noProof="0">
                <a:ln>
                  <a:noFill/>
                </a:ln>
                <a:solidFill>
                  <a:srgbClr val="7A8C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</a:t>
            </a:r>
          </a:p>
        </p:txBody>
      </p:sp>
      <p:sp>
        <p:nvSpPr>
          <p:cNvPr id="49" name="Nombre Leticia Escobar"/>
          <p:cNvSpPr txBox="1"/>
          <p:nvPr/>
        </p:nvSpPr>
        <p:spPr>
          <a:xfrm>
            <a:off x="10049500" y="4250000"/>
            <a:ext cx="16053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003F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Leticia Escobar</a:t>
            </a:r>
          </a:p>
        </p:txBody>
      </p:sp>
      <p:sp>
        <p:nvSpPr>
          <p:cNvPr id="50" name="Institución 6"/>
          <p:cNvSpPr txBox="1"/>
          <p:nvPr/>
        </p:nvSpPr>
        <p:spPr>
          <a:xfrm>
            <a:off x="10049500" y="4830000"/>
            <a:ext cx="1605300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Cámara de Comercio e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Industry of El Salvador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s-CO" sz="9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CAMARASAL</a:t>
            </a:r>
          </a:p>
        </p:txBody>
      </p:sp>
      <p:sp>
        <p:nvSpPr>
          <p:cNvPr id="51" name="Etiqueta línea propuesta"/>
          <p:cNvSpPr/>
          <p:nvPr/>
        </p:nvSpPr>
        <p:spPr>
          <a:xfrm>
            <a:off x="10119500" y="5600000"/>
            <a:ext cx="1465300" cy="260000"/>
          </a:xfrm>
          <a:prstGeom prst="roundRect">
            <a:avLst>
              <a:gd name="adj" fmla="val 50000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PROPOSED WORK STREAM</a:t>
            </a:r>
          </a:p>
        </p:txBody>
      </p:sp>
      <p:pic>
        <p:nvPicPr>
          <p:cNvPr id="3" name="Foto Mónica Heller" descr="image.png">
            <a:extLst>
              <a:ext uri="{FF2B5EF4-FFF2-40B4-BE49-F238E27FC236}">
                <a16:creationId xmlns:a16="http://schemas.microsoft.com/office/drawing/2014/main" id="{9F8D156D-3C98-E867-6E84-3A1F9EFCC1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907" t="26" r="25826" b="77"/>
          <a:stretch>
            <a:fillRect/>
          </a:stretch>
        </p:blipFill>
        <p:spPr>
          <a:xfrm>
            <a:off x="4578405" y="2964280"/>
            <a:ext cx="1160000" cy="1160000"/>
          </a:xfrm>
          <a:prstGeom prst="ellipse">
            <a:avLst/>
          </a:prstGeom>
          <a:ln w="28575">
            <a:solidFill>
              <a:srgbClr val="FFFFFF"/>
            </a:solidFill>
          </a:ln>
        </p:spPr>
      </p:pic>
      <p:pic>
        <p:nvPicPr>
          <p:cNvPr id="7" name="Foto Leticia Escobar" descr="image.jpeg">
            <a:extLst>
              <a:ext uri="{FF2B5EF4-FFF2-40B4-BE49-F238E27FC236}">
                <a16:creationId xmlns:a16="http://schemas.microsoft.com/office/drawing/2014/main" id="{70109D9F-6880-9010-F2BB-526A0E2CAE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468" t="5513" r="17730" b="5418"/>
          <a:stretch>
            <a:fillRect/>
          </a:stretch>
        </p:blipFill>
        <p:spPr>
          <a:xfrm>
            <a:off x="10273878" y="2957588"/>
            <a:ext cx="1159200" cy="1159200"/>
          </a:xfrm>
          <a:prstGeom prst="ellipse">
            <a:avLst/>
          </a:prstGeom>
          <a:ln w="28575">
            <a:solidFill>
              <a:srgbClr val="FFFFFF"/>
            </a:solidFill>
          </a:ln>
        </p:spPr>
      </p:pic>
      <p:pic>
        <p:nvPicPr>
          <p:cNvPr id="8" name="Imagen 7" descr="Junta Directiva | Circuito Del Café">
            <a:extLst>
              <a:ext uri="{FF2B5EF4-FFF2-40B4-BE49-F238E27FC236}">
                <a16:creationId xmlns:a16="http://schemas.microsoft.com/office/drawing/2014/main" id="{25262349-9A7E-E990-8D31-DAD7CA455E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321" y="2945400"/>
            <a:ext cx="1159200" cy="1159200"/>
          </a:xfrm>
          <a:prstGeom prst="flowChartConnector">
            <a:avLst/>
          </a:prstGeom>
        </p:spPr>
      </p:pic>
      <p:pic>
        <p:nvPicPr>
          <p:cNvPr id="10" name="Imagen 9" descr="Sonia Cortes franco - Building High-Impact Teams | Talent Acquisition  Expert | Problem Solver | Leadership Development | Remote Hiring Specialist  | HR Strategy | Retention Focused | Recruitment Innovation | Headhunting |  Team Builder | LinkedIn">
            <a:extLst>
              <a:ext uri="{FF2B5EF4-FFF2-40B4-BE49-F238E27FC236}">
                <a16:creationId xmlns:a16="http://schemas.microsoft.com/office/drawing/2014/main" id="{89DCE4CB-658A-A856-576B-347B0BD47C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7275" y="2948514"/>
            <a:ext cx="1159200" cy="1159200"/>
          </a:xfrm>
          <a:prstGeom prst="flowChartConnector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CF50B417-5001-1305-D9EE-EEBB222BD41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264"/>
          <a:stretch>
            <a:fillRect/>
          </a:stretch>
        </p:blipFill>
        <p:spPr>
          <a:xfrm>
            <a:off x="6495655" y="2940800"/>
            <a:ext cx="1113773" cy="1159200"/>
          </a:xfrm>
          <a:prstGeom prst="flowChartConnector">
            <a:avLst/>
          </a:prstGeom>
        </p:spPr>
      </p:pic>
      <p:pic>
        <p:nvPicPr>
          <p:cNvPr id="54" name="Imagen 53" descr="Boris Adrián Gómez Gallardo - Gerente general en Consultora Gómez y  Compañía Limitada | LinkedIn">
            <a:extLst>
              <a:ext uri="{FF2B5EF4-FFF2-40B4-BE49-F238E27FC236}">
                <a16:creationId xmlns:a16="http://schemas.microsoft.com/office/drawing/2014/main" id="{7975AD88-36AE-7B2F-A134-E4AE320B77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74690" y="2948514"/>
            <a:ext cx="1159200" cy="1159200"/>
          </a:xfrm>
          <a:prstGeom prst="flowChartConnector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0AF3C807-E8BE-4744-82E8-63FAA8F51479}"/>
              </a:ext>
            </a:extLst>
          </p:cNvPr>
          <p:cNvSpPr>
            <a:spLocks noGrp="1"/>
          </p:cNvSpPr>
          <p:nvPr/>
        </p:nvSpPr>
        <p:spPr>
          <a:xfrm>
            <a:off x="457200" y="585144"/>
            <a:ext cx="9600000" cy="5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The network began operating from day one</a:t>
            </a:r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42C7FDB0-0DEE-EF62-62E6-70D6797D539F}"/>
              </a:ext>
            </a:extLst>
          </p:cNvPr>
          <p:cNvSpPr>
            <a:spLocks noGrp="1"/>
          </p:cNvSpPr>
          <p:nvPr/>
        </p:nvSpPr>
        <p:spPr>
          <a:xfrm>
            <a:off x="363935" y="224581"/>
            <a:ext cx="2493557" cy="338386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0">
            <a:extLst>
              <a:ext uri="{FF2B5EF4-FFF2-40B4-BE49-F238E27FC236}">
                <a16:creationId xmlns:a16="http://schemas.microsoft.com/office/drawing/2014/main" id="{FF4C41A4-EE6E-BBFF-E5F0-699F50CC12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3" name="Text 1">
            <a:extLst>
              <a:ext uri="{FF2B5EF4-FFF2-40B4-BE49-F238E27FC236}">
                <a16:creationId xmlns:a16="http://schemas.microsoft.com/office/drawing/2014/main" id="{E5E3A8D9-0014-7DD0-BDF9-5BD93EF4225B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2236000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SEPTEMBER 24, 2026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Subtítulo"/>
          <p:cNvSpPr txBox="1"/>
          <p:nvPr/>
        </p:nvSpPr>
        <p:spPr>
          <a:xfrm>
            <a:off x="457200" y="1105000"/>
            <a:ext cx="112776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After installing governance, the chambers activated tools for their companies and new market opportunities.</a:t>
            </a:r>
          </a:p>
        </p:txBody>
      </p:sp>
      <p:pic>
        <p:nvPicPr>
          <p:cNvPr id="15" name="Foto desayuno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50000"/>
            <a:ext cx="5463800" cy="1900000"/>
          </a:xfrm>
          <a:prstGeom prst="rect">
            <a:avLst/>
          </a:prstGeom>
        </p:spPr>
      </p:pic>
      <p:sp>
        <p:nvSpPr>
          <p:cNvPr id="16" name="Tarjeta desayuno"/>
          <p:cNvSpPr/>
          <p:nvPr/>
        </p:nvSpPr>
        <p:spPr>
          <a:xfrm>
            <a:off x="457200" y="3550000"/>
            <a:ext cx="5463800" cy="220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D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cento desayuno"/>
          <p:cNvSpPr/>
          <p:nvPr/>
        </p:nvSpPr>
        <p:spPr>
          <a:xfrm>
            <a:off x="457200" y="3550000"/>
            <a:ext cx="5463800" cy="54864"/>
          </a:xfrm>
          <a:prstGeom prst="rect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ítulo desayuno"/>
          <p:cNvSpPr txBox="1"/>
          <p:nvPr/>
        </p:nvSpPr>
        <p:spPr>
          <a:xfrm>
            <a:off x="707200" y="3680000"/>
            <a:ext cx="4963800" cy="3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Institutional breakfast: hemispheric opportunities</a:t>
            </a:r>
          </a:p>
        </p:txBody>
      </p:sp>
      <p:sp>
        <p:nvSpPr>
          <p:cNvPr id="19" name="Acento ítem 1"/>
          <p:cNvSpPr/>
          <p:nvPr/>
        </p:nvSpPr>
        <p:spPr>
          <a:xfrm>
            <a:off x="707200" y="4130000"/>
            <a:ext cx="54864" cy="3300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Ítem desayuno 1"/>
          <p:cNvSpPr txBox="1"/>
          <p:nvPr/>
        </p:nvSpPr>
        <p:spPr>
          <a:xfrm>
            <a:off x="857200" y="4090000"/>
            <a:ext cx="4813800" cy="584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ICC · One Click and </a:t>
            </a:r>
            <a:r>
              <a:rPr kumimoji="0" lang="es-CO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TradeRoots</a:t>
            </a: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Americas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 to support exporting </a:t>
            </a:r>
            <a:r>
              <a:rPr kumimoji="0" lang="es-CO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MSMEs</a:t>
            </a: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through to real operations.</a:t>
            </a:r>
          </a:p>
        </p:txBody>
      </p:sp>
      <p:sp>
        <p:nvSpPr>
          <p:cNvPr id="21" name="Acento ítem 2"/>
          <p:cNvSpPr/>
          <p:nvPr/>
        </p:nvSpPr>
        <p:spPr>
          <a:xfrm>
            <a:off x="707200" y="4786963"/>
            <a:ext cx="54864" cy="3300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Ítem desayuno 2"/>
          <p:cNvSpPr txBox="1"/>
          <p:nvPr/>
        </p:nvSpPr>
        <p:spPr>
          <a:xfrm>
            <a:off x="857200" y="4746963"/>
            <a:ext cx="481380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Alpheus IQ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Financial training and preparation to access capital.</a:t>
            </a:r>
          </a:p>
        </p:txBody>
      </p:sp>
      <p:sp>
        <p:nvSpPr>
          <p:cNvPr id="23" name="Acento ítem 3"/>
          <p:cNvSpPr/>
          <p:nvPr/>
        </p:nvSpPr>
        <p:spPr>
          <a:xfrm>
            <a:off x="707200" y="5326963"/>
            <a:ext cx="54864" cy="3300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Ítem desayuno 3"/>
          <p:cNvSpPr txBox="1"/>
          <p:nvPr/>
        </p:nvSpPr>
        <p:spPr>
          <a:xfrm>
            <a:off x="857200" y="5286963"/>
            <a:ext cx="481380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UNIDO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Digital transformation and AI for industry and MSMEs.</a:t>
            </a:r>
          </a:p>
        </p:txBody>
      </p:sp>
      <p:sp>
        <p:nvSpPr>
          <p:cNvPr id="26" name="Tarjeta Fashion Mart"/>
          <p:cNvSpPr/>
          <p:nvPr/>
        </p:nvSpPr>
        <p:spPr>
          <a:xfrm>
            <a:off x="6271000" y="3550000"/>
            <a:ext cx="5463800" cy="220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D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Acento Fashion Mart"/>
          <p:cNvSpPr/>
          <p:nvPr/>
        </p:nvSpPr>
        <p:spPr>
          <a:xfrm>
            <a:off x="6271000" y="3550000"/>
            <a:ext cx="5463800" cy="54864"/>
          </a:xfrm>
          <a:prstGeom prst="rect">
            <a:avLst/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ítulo Fashion Mart"/>
          <p:cNvSpPr txBox="1"/>
          <p:nvPr/>
        </p:nvSpPr>
        <p:spPr>
          <a:xfrm>
            <a:off x="6521000" y="3694536"/>
            <a:ext cx="4963800" cy="3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Visit to the Tejido Fashion Mart Foundation</a:t>
            </a:r>
          </a:p>
        </p:txBody>
      </p:sp>
      <p:sp>
        <p:nvSpPr>
          <p:cNvPr id="29" name="Texto Fashion Mart"/>
          <p:cNvSpPr txBox="1"/>
          <p:nvPr/>
        </p:nvSpPr>
        <p:spPr>
          <a:xfrm>
            <a:off x="6521000" y="4196330"/>
            <a:ext cx="49638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delegations toured the space led by </a:t>
            </a:r>
            <a:r>
              <a:rPr kumimoji="0" lang="es-CO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Sutex</a:t>
            </a: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explored its showrooms, and engaged with buyers on how brands can permanently display and market their products.</a:t>
            </a:r>
          </a:p>
        </p:txBody>
      </p:sp>
      <p:sp>
        <p:nvSpPr>
          <p:cNvPr id="30" name="Resultado Fashion Mart"/>
          <p:cNvSpPr/>
          <p:nvPr/>
        </p:nvSpPr>
        <p:spPr>
          <a:xfrm>
            <a:off x="6521000" y="5000000"/>
            <a:ext cx="4963800" cy="560000"/>
          </a:xfrm>
          <a:prstGeom prst="roundRect">
            <a:avLst>
              <a:gd name="adj" fmla="val 12000"/>
            </a:avLst>
          </a:prstGeom>
          <a:solidFill>
            <a:srgbClr val="EC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0000" tIns="150000" rIns="150000" bIns="150000"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2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Outcome: </a:t>
            </a:r>
            <a:r>
              <a:rPr kumimoji="0" lang="es-C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line of collaboration was opened for CCCAM to have a showroom to promote member companies and products.</a:t>
            </a:r>
          </a:p>
        </p:txBody>
      </p:sp>
      <p:sp>
        <p:nvSpPr>
          <p:cNvPr id="31" name="Banda cierre"/>
          <p:cNvSpPr/>
          <p:nvPr/>
        </p:nvSpPr>
        <p:spPr>
          <a:xfrm>
            <a:off x="457200" y="5860000"/>
            <a:ext cx="11277600" cy="430000"/>
          </a:xfrm>
          <a:prstGeom prst="roundRect">
            <a:avLst>
              <a:gd name="adj" fmla="val 20000"/>
            </a:avLst>
          </a:prstGeom>
          <a:solidFill>
            <a:srgbClr val="EC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These spaces gave immediate continuity to the mandate: turning chamber cooperation into concrete action.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E6FE4-492A-A926-F2BF-AE41E111B4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5"/>
          <a:stretch>
            <a:fillRect/>
          </a:stretch>
        </p:blipFill>
        <p:spPr>
          <a:xfrm>
            <a:off x="6271000" y="1838741"/>
            <a:ext cx="2855021" cy="1710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3BA7525-182C-A253-FE36-34D45C617C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38" r="4980"/>
          <a:stretch>
            <a:fillRect/>
          </a:stretch>
        </p:blipFill>
        <p:spPr>
          <a:xfrm>
            <a:off x="9126021" y="1838741"/>
            <a:ext cx="2608779" cy="1710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10">
            <a:extLst>
              <a:ext uri="{FF2B5EF4-FFF2-40B4-BE49-F238E27FC236}">
                <a16:creationId xmlns:a16="http://schemas.microsoft.com/office/drawing/2014/main" id="{09E8E312-1C26-D613-ECCA-FCC61B55478B}"/>
              </a:ext>
            </a:extLst>
          </p:cNvPr>
          <p:cNvSpPr>
            <a:spLocks noGrp="1"/>
          </p:cNvSpPr>
          <p:nvPr/>
        </p:nvSpPr>
        <p:spPr>
          <a:xfrm>
            <a:off x="1597041" y="4417344"/>
            <a:ext cx="2396146" cy="1641475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1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145126" marR="0" lvl="0" indent="0" algn="l" defTabSz="914400" eaLnBrk="1" fontAlgn="auto" latinLnBrk="0" hangingPunct="1">
              <a:lnSpc>
                <a:spcPts val="1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Formalization</a:t>
            </a: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and </a:t>
            </a:r>
            <a:r>
              <a:rPr kumimoji="0" lang="es-CO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installation</a:t>
            </a: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of </a:t>
            </a:r>
            <a:r>
              <a:rPr kumimoji="0" lang="es-CO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governance</a:t>
            </a: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lang="es-CO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bodies</a:t>
            </a: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.</a:t>
            </a:r>
          </a:p>
          <a:p>
            <a:pPr marL="0" marR="0" lvl="0" indent="0" algn="l" defTabSz="914400" eaLnBrk="1" fontAlgn="auto" latinLnBrk="0" hangingPunct="1">
              <a:lnSpc>
                <a:spcPts val="1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145126" marR="0" lvl="0" indent="0" algn="l" defTabSz="914400" eaLnBrk="1" fontAlgn="auto" latinLnBrk="0" hangingPunct="1">
              <a:lnSpc>
                <a:spcPts val="1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Executive </a:t>
            </a:r>
            <a:r>
              <a:rPr kumimoji="0" lang="es-CO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capacity</a:t>
            </a: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, </a:t>
            </a:r>
            <a:r>
              <a:rPr kumimoji="0" lang="es-CO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budget</a:t>
            </a: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, and </a:t>
            </a:r>
            <a:r>
              <a:rPr kumimoji="0" lang="es-CO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first</a:t>
            </a: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lang="es-CO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programs</a:t>
            </a: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37" name="TextBox 12">
            <a:extLst>
              <a:ext uri="{FF2B5EF4-FFF2-40B4-BE49-F238E27FC236}">
                <a16:creationId xmlns:a16="http://schemas.microsoft.com/office/drawing/2014/main" id="{DFEF1606-65BC-F2A1-B443-72B41D48422C}"/>
              </a:ext>
            </a:extLst>
          </p:cNvPr>
          <p:cNvSpPr>
            <a:spLocks noGrp="1"/>
          </p:cNvSpPr>
          <p:nvPr/>
        </p:nvSpPr>
        <p:spPr>
          <a:xfrm>
            <a:off x="4914856" y="4430683"/>
            <a:ext cx="2899856" cy="143629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141299" marR="0" lvl="0" indent="0" algn="l" defTabSz="914400" eaLnBrk="1" fontAlgn="auto" latinLnBrk="0" hangingPunct="1">
              <a:lnSpc>
                <a:spcPts val="15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New member chambers.</a:t>
            </a:r>
          </a:p>
          <a:p>
            <a:pPr marL="141299" marR="0" lvl="0" indent="0" algn="l" defTabSz="914400" eaLnBrk="1" fontAlgn="auto" latinLnBrk="0" hangingPunct="1">
              <a:lnSpc>
                <a:spcPts val="15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141299" marR="0" lvl="0" indent="0" algn="l" defTabSz="914400" eaLnBrk="1" fontAlgn="auto" latinLnBrk="0" hangingPunct="1">
              <a:lnSpc>
                <a:spcPts val="15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Knowledge and connection platforms.</a:t>
            </a:r>
          </a:p>
          <a:p>
            <a:pPr marL="141299" marR="0" lvl="0" indent="0" algn="l" defTabSz="914400" eaLnBrk="1" fontAlgn="auto" latinLnBrk="0" hangingPunct="1">
              <a:lnSpc>
                <a:spcPts val="15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141299" marR="0" lvl="0" indent="0" algn="l" defTabSz="914400" eaLnBrk="1" fontAlgn="auto" latinLnBrk="0" hangingPunct="1">
              <a:lnSpc>
                <a:spcPts val="15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Operational partnerships and stable programs.</a:t>
            </a:r>
          </a:p>
        </p:txBody>
      </p:sp>
      <p:sp>
        <p:nvSpPr>
          <p:cNvPr id="39" name="TextBox 14">
            <a:extLst>
              <a:ext uri="{FF2B5EF4-FFF2-40B4-BE49-F238E27FC236}">
                <a16:creationId xmlns:a16="http://schemas.microsoft.com/office/drawing/2014/main" id="{274220EF-2129-E9A0-A124-078AC7AB1B1B}"/>
              </a:ext>
            </a:extLst>
          </p:cNvPr>
          <p:cNvSpPr>
            <a:spLocks noGrp="1"/>
          </p:cNvSpPr>
          <p:nvPr/>
        </p:nvSpPr>
        <p:spPr>
          <a:xfrm>
            <a:off x="8638793" y="4414191"/>
            <a:ext cx="2645739" cy="143629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141299" marR="0" lvl="0" indent="0" algn="l" defTabSz="914400" eaLnBrk="1" fontAlgn="auto" latinLnBrk="0" hangingPunct="1">
              <a:lnSpc>
                <a:spcPts val="15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Continental positioning.</a:t>
            </a:r>
          </a:p>
          <a:p>
            <a:pPr marL="0" marR="0" lvl="0" indent="0" algn="l" defTabSz="914400" eaLnBrk="1" fontAlgn="auto" latinLnBrk="0" hangingPunct="1">
              <a:lnSpc>
                <a:spcPts val="15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141299" marR="0" lvl="0" indent="0" algn="l" defTabSz="914400" eaLnBrk="1" fontAlgn="auto" latinLnBrk="0" hangingPunct="1">
              <a:lnSpc>
                <a:spcPts val="15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Diversified sustainability.</a:t>
            </a:r>
          </a:p>
          <a:p>
            <a:pPr marL="0" marR="0" lvl="0" indent="0" algn="l" defTabSz="914400" eaLnBrk="1" fontAlgn="auto" latinLnBrk="0" hangingPunct="1">
              <a:lnSpc>
                <a:spcPts val="15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141299" marR="0" lvl="0" indent="0" algn="l" defTabSz="914400" eaLnBrk="1" fontAlgn="auto" latinLnBrk="0" hangingPunct="1">
              <a:lnSpc>
                <a:spcPts val="15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Impact evaluation and 2031–2035 Plan.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C8B1F8C1-D742-D757-FAB1-8009C73200CD}"/>
              </a:ext>
            </a:extLst>
          </p:cNvPr>
          <p:cNvSpPr>
            <a:spLocks noGrp="1"/>
          </p:cNvSpPr>
          <p:nvPr/>
        </p:nvSpPr>
        <p:spPr>
          <a:xfrm>
            <a:off x="857589" y="1683264"/>
            <a:ext cx="10884593" cy="2635753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CAA5092B-A7C0-C9DF-B175-F72F8242987A}"/>
              </a:ext>
            </a:extLst>
          </p:cNvPr>
          <p:cNvSpPr>
            <a:spLocks noGrp="1"/>
          </p:cNvSpPr>
          <p:nvPr/>
        </p:nvSpPr>
        <p:spPr>
          <a:xfrm rot="21134686">
            <a:off x="0" y="215932"/>
            <a:ext cx="12192000" cy="3534918"/>
          </a:xfrm>
          <a:prstGeom prst="ellipse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FF9EE72-A0C6-48F3-A237-DD7B435DA77C}"/>
              </a:ext>
            </a:extLst>
          </p:cNvPr>
          <p:cNvSpPr>
            <a:spLocks noGrp="1"/>
          </p:cNvSpPr>
          <p:nvPr/>
        </p:nvSpPr>
        <p:spPr>
          <a:xfrm>
            <a:off x="453936" y="611797"/>
            <a:ext cx="8989616" cy="492621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Three phases turn the mandate into capacity, scale, and impact</a:t>
            </a:r>
          </a:p>
        </p:txBody>
      </p:sp>
      <p:sp>
        <p:nvSpPr>
          <p:cNvPr id="45" name="Conector recto 44">
            <a:extLst>
              <a:ext uri="{FF2B5EF4-FFF2-40B4-BE49-F238E27FC236}">
                <a16:creationId xmlns:a16="http://schemas.microsoft.com/office/drawing/2014/main" id="{EFDB7BF4-2DDD-4A37-961E-18C2FCCE8271}"/>
              </a:ext>
            </a:extLst>
          </p:cNvPr>
          <p:cNvSpPr>
            <a:spLocks noGrp="1"/>
          </p:cNvSpPr>
          <p:nvPr/>
        </p:nvSpPr>
        <p:spPr>
          <a:xfrm>
            <a:off x="854682" y="2490216"/>
            <a:ext cx="0" cy="1828800"/>
          </a:xfrm>
          <a:prstGeom prst="line">
            <a:avLst/>
          </a:prstGeom>
          <a:ln w="19050">
            <a:solidFill>
              <a:srgbClr val="006D77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Conector recto 45">
            <a:extLst>
              <a:ext uri="{FF2B5EF4-FFF2-40B4-BE49-F238E27FC236}">
                <a16:creationId xmlns:a16="http://schemas.microsoft.com/office/drawing/2014/main" id="{6D948D67-0F59-4D70-BA81-BD9E57B92BFA}"/>
              </a:ext>
            </a:extLst>
          </p:cNvPr>
          <p:cNvSpPr>
            <a:spLocks noGrp="1"/>
          </p:cNvSpPr>
          <p:nvPr/>
        </p:nvSpPr>
        <p:spPr>
          <a:xfrm>
            <a:off x="4353850" y="2057400"/>
            <a:ext cx="0" cy="1828800"/>
          </a:xfrm>
          <a:prstGeom prst="line">
            <a:avLst/>
          </a:prstGeom>
          <a:ln w="19050">
            <a:solidFill>
              <a:srgbClr val="006D77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Conector recto 46">
            <a:extLst>
              <a:ext uri="{FF2B5EF4-FFF2-40B4-BE49-F238E27FC236}">
                <a16:creationId xmlns:a16="http://schemas.microsoft.com/office/drawing/2014/main" id="{ED9C6B9C-1BA2-4E32-A0AB-A18B0B9BCD42}"/>
              </a:ext>
            </a:extLst>
          </p:cNvPr>
          <p:cNvSpPr>
            <a:spLocks noGrp="1"/>
          </p:cNvSpPr>
          <p:nvPr/>
        </p:nvSpPr>
        <p:spPr>
          <a:xfrm>
            <a:off x="8001000" y="1447800"/>
            <a:ext cx="0" cy="1828800"/>
          </a:xfrm>
          <a:prstGeom prst="line">
            <a:avLst/>
          </a:prstGeom>
          <a:ln w="19050">
            <a:solidFill>
              <a:srgbClr val="006D77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11123212-3BE5-215A-FECF-7C6C161021B1}"/>
              </a:ext>
            </a:extLst>
          </p:cNvPr>
          <p:cNvSpPr>
            <a:spLocks noGrp="1"/>
          </p:cNvSpPr>
          <p:nvPr/>
        </p:nvSpPr>
        <p:spPr>
          <a:xfrm>
            <a:off x="818382" y="2439432"/>
            <a:ext cx="76200" cy="76200"/>
          </a:xfrm>
          <a:prstGeom prst="ellipse">
            <a:avLst/>
          </a:prstGeom>
          <a:solidFill>
            <a:srgbClr val="006D77"/>
          </a:solidFill>
          <a:ln>
            <a:solidFill>
              <a:srgbClr val="006D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4BC797A4-127F-099C-2579-B5E4BC87008B}"/>
              </a:ext>
            </a:extLst>
          </p:cNvPr>
          <p:cNvSpPr>
            <a:spLocks noGrp="1"/>
          </p:cNvSpPr>
          <p:nvPr/>
        </p:nvSpPr>
        <p:spPr>
          <a:xfrm>
            <a:off x="4314995" y="1989646"/>
            <a:ext cx="76200" cy="76200"/>
          </a:xfrm>
          <a:prstGeom prst="ellipse">
            <a:avLst/>
          </a:prstGeom>
          <a:solidFill>
            <a:srgbClr val="006D77"/>
          </a:solidFill>
          <a:ln>
            <a:solidFill>
              <a:srgbClr val="006D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0293E1BF-70B7-79B3-D6D9-1CC0F4FCEF72}"/>
              </a:ext>
            </a:extLst>
          </p:cNvPr>
          <p:cNvSpPr>
            <a:spLocks noGrp="1"/>
          </p:cNvSpPr>
          <p:nvPr/>
        </p:nvSpPr>
        <p:spPr>
          <a:xfrm>
            <a:off x="7962900" y="1383272"/>
            <a:ext cx="76200" cy="76200"/>
          </a:xfrm>
          <a:prstGeom prst="ellipse">
            <a:avLst/>
          </a:prstGeom>
          <a:solidFill>
            <a:srgbClr val="006D77"/>
          </a:solidFill>
          <a:ln>
            <a:solidFill>
              <a:srgbClr val="006D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3" name="Imagen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75900" y="4614855"/>
            <a:ext cx="367598" cy="367598"/>
          </a:xfrm>
          <a:prstGeom prst="rect">
            <a:avLst/>
          </a:prstGeom>
        </p:spPr>
      </p:pic>
      <p:pic>
        <p:nvPicPr>
          <p:cNvPr id="84" name="Imagen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900" y="5443407"/>
            <a:ext cx="397300" cy="397300"/>
          </a:xfrm>
          <a:prstGeom prst="rect">
            <a:avLst/>
          </a:prstGeom>
        </p:spPr>
      </p:pic>
      <p:pic>
        <p:nvPicPr>
          <p:cNvPr id="85" name="Imagen 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315" y="4366511"/>
            <a:ext cx="381553" cy="381553"/>
          </a:xfrm>
          <a:prstGeom prst="rect">
            <a:avLst/>
          </a:prstGeom>
        </p:spPr>
      </p:pic>
      <p:pic>
        <p:nvPicPr>
          <p:cNvPr id="86" name="Imagen 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5356" y="4850922"/>
            <a:ext cx="453220" cy="453220"/>
          </a:xfrm>
          <a:prstGeom prst="rect">
            <a:avLst/>
          </a:prstGeom>
        </p:spPr>
      </p:pic>
      <p:pic>
        <p:nvPicPr>
          <p:cNvPr id="87" name="Imagen 5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4431263" y="5455009"/>
            <a:ext cx="453222" cy="453222"/>
          </a:xfrm>
          <a:prstGeom prst="rect">
            <a:avLst/>
          </a:prstGeom>
        </p:spPr>
      </p:pic>
      <p:pic>
        <p:nvPicPr>
          <p:cNvPr id="88" name="Imagen 5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05750" y="5506969"/>
            <a:ext cx="392368" cy="392368"/>
          </a:xfrm>
          <a:prstGeom prst="rect">
            <a:avLst/>
          </a:prstGeom>
        </p:spPr>
      </p:pic>
      <p:pic>
        <p:nvPicPr>
          <p:cNvPr id="89" name="Imagen 5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5074" y="4934130"/>
            <a:ext cx="473719" cy="473719"/>
          </a:xfrm>
          <a:prstGeom prst="rect">
            <a:avLst/>
          </a:prstGeom>
        </p:spPr>
      </p:pic>
      <p:pic>
        <p:nvPicPr>
          <p:cNvPr id="90" name="Imagen 6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5074" y="4365237"/>
            <a:ext cx="473719" cy="47371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2218DA-F786-E47C-6351-3EE1816C01DF}"/>
              </a:ext>
            </a:extLst>
          </p:cNvPr>
          <p:cNvSpPr txBox="1"/>
          <p:nvPr/>
        </p:nvSpPr>
        <p:spPr>
          <a:xfrm>
            <a:off x="8077052" y="1653809"/>
            <a:ext cx="2587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Phase III – Consolidation and impact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2029 - 2030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FF963E5-A658-4AE6-F43B-D46C7CF710A1}"/>
              </a:ext>
            </a:extLst>
          </p:cNvPr>
          <p:cNvSpPr txBox="1"/>
          <p:nvPr/>
        </p:nvSpPr>
        <p:spPr>
          <a:xfrm>
            <a:off x="4454718" y="2239163"/>
            <a:ext cx="25876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Phase II – Hemispheric rollout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2027 - 2028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48757C2-54B1-3AE5-D4B8-6966AAD4E6F6}"/>
              </a:ext>
            </a:extLst>
          </p:cNvPr>
          <p:cNvSpPr txBox="1"/>
          <p:nvPr/>
        </p:nvSpPr>
        <p:spPr>
          <a:xfrm>
            <a:off x="933641" y="2709482"/>
            <a:ext cx="2587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Phase I – Establishment and launch 2026 – Q1 2027</a:t>
            </a:r>
          </a:p>
        </p:txBody>
      </p:sp>
      <p:sp>
        <p:nvSpPr>
          <p:cNvPr id="8" name="Shape 0">
            <a:extLst>
              <a:ext uri="{FF2B5EF4-FFF2-40B4-BE49-F238E27FC236}">
                <a16:creationId xmlns:a16="http://schemas.microsoft.com/office/drawing/2014/main" id="{490C2BC7-383C-E571-E318-4C4E14D5F6F1}"/>
              </a:ext>
            </a:extLst>
          </p:cNvPr>
          <p:cNvSpPr>
            <a:spLocks noGrp="1"/>
          </p:cNvSpPr>
          <p:nvPr/>
        </p:nvSpPr>
        <p:spPr>
          <a:xfrm>
            <a:off x="363935" y="224581"/>
            <a:ext cx="1437433" cy="288889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Image 0">
            <a:extLst>
              <a:ext uri="{FF2B5EF4-FFF2-40B4-BE49-F238E27FC236}">
                <a16:creationId xmlns:a16="http://schemas.microsoft.com/office/drawing/2014/main" id="{2F270D02-362D-0782-610B-90F348712E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3" name="Text 1">
            <a:extLst>
              <a:ext uri="{FF2B5EF4-FFF2-40B4-BE49-F238E27FC236}">
                <a16:creationId xmlns:a16="http://schemas.microsoft.com/office/drawing/2014/main" id="{BF8AB53E-40FF-4468-CD54-7BE136297596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2580238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ROADMAP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2667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2E1FC-E2B2-B816-C1C1-1E9246B14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22CA1948-2F8A-F7A3-8A3D-3F340D67DED1}"/>
              </a:ext>
            </a:extLst>
          </p:cNvPr>
          <p:cNvSpPr/>
          <p:nvPr/>
        </p:nvSpPr>
        <p:spPr>
          <a:xfrm>
            <a:off x="363935" y="637004"/>
            <a:ext cx="6543080" cy="4279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Founding Countries</a:t>
            </a:r>
          </a:p>
        </p:txBody>
      </p:sp>
      <p:sp>
        <p:nvSpPr>
          <p:cNvPr id="8" name="Shape 0">
            <a:extLst>
              <a:ext uri="{FF2B5EF4-FFF2-40B4-BE49-F238E27FC236}">
                <a16:creationId xmlns:a16="http://schemas.microsoft.com/office/drawing/2014/main" id="{5BBF592B-1FBB-7996-7A1E-F7B9CF813E66}"/>
              </a:ext>
            </a:extLst>
          </p:cNvPr>
          <p:cNvSpPr>
            <a:spLocks noGrp="1"/>
          </p:cNvSpPr>
          <p:nvPr/>
        </p:nvSpPr>
        <p:spPr>
          <a:xfrm>
            <a:off x="363935" y="206293"/>
            <a:ext cx="2370121" cy="338386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0">
            <a:extLst>
              <a:ext uri="{FF2B5EF4-FFF2-40B4-BE49-F238E27FC236}">
                <a16:creationId xmlns:a16="http://schemas.microsoft.com/office/drawing/2014/main" id="{84137B32-A167-0345-D9F8-8848A1FAE5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6" name="Text 1">
            <a:extLst>
              <a:ext uri="{FF2B5EF4-FFF2-40B4-BE49-F238E27FC236}">
                <a16:creationId xmlns:a16="http://schemas.microsoft.com/office/drawing/2014/main" id="{206355C2-BF80-373C-6ED2-FBC9ECB48209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2580238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COUNTRIES OF THE CONTINENT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2471" y="2511273"/>
            <a:ext cx="1830625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srgbClr val="7756A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North America</a:t>
            </a:r>
          </a:p>
        </p:txBody>
      </p:sp>
      <p:pic>
        <p:nvPicPr>
          <p:cNvPr id="20" name="Picture 19" descr="estados_unid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7442" y="2414016"/>
            <a:ext cx="566928" cy="56692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439426" y="2999232"/>
            <a:ext cx="82296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United States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2471" y="3579586"/>
            <a:ext cx="1830625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srgbClr val="62B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Central America</a:t>
            </a:r>
          </a:p>
        </p:txBody>
      </p:sp>
      <p:pic>
        <p:nvPicPr>
          <p:cNvPr id="25" name="Picture 24" descr="el_salvado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7442" y="3482329"/>
            <a:ext cx="566928" cy="56692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439426" y="4067545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 Salvador</a:t>
            </a:r>
          </a:p>
        </p:txBody>
      </p:sp>
      <p:pic>
        <p:nvPicPr>
          <p:cNvPr id="29" name="Picture 28" descr="hondura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6122" y="3482329"/>
            <a:ext cx="566928" cy="56692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308106" y="4067545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Honduras</a:t>
            </a:r>
          </a:p>
        </p:txBody>
      </p:sp>
      <p:pic>
        <p:nvPicPr>
          <p:cNvPr id="31" name="Picture 30" descr="panam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5658" y="3482329"/>
            <a:ext cx="566928" cy="56692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167642" y="4067545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Panama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2471" y="4634269"/>
            <a:ext cx="1830625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srgbClr val="35C2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Caribbean</a:t>
            </a:r>
          </a:p>
        </p:txBody>
      </p:sp>
      <p:pic>
        <p:nvPicPr>
          <p:cNvPr id="38" name="Picture 37" descr="curaza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3078" y="4537012"/>
            <a:ext cx="566928" cy="56692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305062" y="5122228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Curaçao</a:t>
            </a:r>
          </a:p>
        </p:txBody>
      </p:sp>
      <p:pic>
        <p:nvPicPr>
          <p:cNvPr id="40" name="Picture 39" descr="puerto_ric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9190" y="2475064"/>
            <a:ext cx="566928" cy="566928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201174" y="3060280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Puerto Rico</a:t>
            </a:r>
          </a:p>
        </p:txBody>
      </p:sp>
      <p:pic>
        <p:nvPicPr>
          <p:cNvPr id="42" name="Picture 41" descr="republica_dominican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99721" y="4495223"/>
            <a:ext cx="566928" cy="56692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4171705" y="5080439"/>
            <a:ext cx="82296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Dominican Republic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2471" y="5638521"/>
            <a:ext cx="1830625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srgbClr val="F5B4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Andean Region</a:t>
            </a:r>
          </a:p>
        </p:txBody>
      </p:sp>
      <p:pic>
        <p:nvPicPr>
          <p:cNvPr id="47" name="Picture 46" descr="bolivi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85730" y="5541264"/>
            <a:ext cx="566928" cy="566928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2457714" y="6126480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Bolivia</a:t>
            </a:r>
          </a:p>
        </p:txBody>
      </p:sp>
      <p:pic>
        <p:nvPicPr>
          <p:cNvPr id="49" name="Picture 48" descr="colombi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45266" y="5541264"/>
            <a:ext cx="566928" cy="566928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317250" y="6126480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Colombia</a:t>
            </a:r>
          </a:p>
        </p:txBody>
      </p:sp>
      <p:pic>
        <p:nvPicPr>
          <p:cNvPr id="51" name="Picture 50" descr="ecuador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04802" y="5541264"/>
            <a:ext cx="566928" cy="566928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4176786" y="6126480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Ecuador</a:t>
            </a:r>
          </a:p>
        </p:txBody>
      </p:sp>
      <p:pic>
        <p:nvPicPr>
          <p:cNvPr id="53" name="Picture 52" descr="peru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64338" y="5541264"/>
            <a:ext cx="566928" cy="566928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5036322" y="6126480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Peru</a:t>
            </a:r>
          </a:p>
        </p:txBody>
      </p:sp>
      <p:pic>
        <p:nvPicPr>
          <p:cNvPr id="55" name="Picture 54" descr="venezuela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23874" y="5541264"/>
            <a:ext cx="566928" cy="566928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5895858" y="6126480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Venezuela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82471" y="1464034"/>
            <a:ext cx="1830625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>
                <a:ln>
                  <a:noFill/>
                </a:ln>
                <a:solidFill>
                  <a:srgbClr val="F26F4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Southern Cone</a:t>
            </a:r>
          </a:p>
        </p:txBody>
      </p:sp>
      <p:pic>
        <p:nvPicPr>
          <p:cNvPr id="58" name="Picture 57" descr="paragu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85730" y="1366777"/>
            <a:ext cx="566928" cy="566928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457714" y="1951993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Paraguay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614418" y="1774213"/>
            <a:ext cx="3300984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99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18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915402" y="2697977"/>
            <a:ext cx="29260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Founding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s-CO" sz="36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Countries</a:t>
            </a:r>
            <a:endParaRPr kumimoji="0" lang="es-CO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812284" y="4623614"/>
            <a:ext cx="45831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0" i="1" u="none" strike="noStrike" kern="1200" cap="none" spc="0" normalizeH="0" baseline="0" noProof="0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across the 5 regions of the </a:t>
            </a:r>
            <a:r>
              <a:rPr kumimoji="0" lang="es-CO" sz="2400" b="0" i="1" u="none" strike="noStrike" kern="1200" cap="none" spc="0" normalizeH="0" baseline="0" noProof="0" err="1">
                <a:ln>
                  <a:noFill/>
                </a:ln>
                <a:solidFill>
                  <a:srgbClr val="00A6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hemisphere</a:t>
            </a:r>
            <a:endParaRPr kumimoji="0" lang="es-CO" sz="2400" b="0" i="1" u="none" strike="noStrike" kern="1200" cap="none" spc="0" normalizeH="0" baseline="0" noProof="0">
              <a:ln>
                <a:noFill/>
              </a:ln>
              <a:solidFill>
                <a:srgbClr val="00A6A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Picture 33" descr="aruba.png">
            <a:extLst>
              <a:ext uri="{FF2B5EF4-FFF2-40B4-BE49-F238E27FC236}">
                <a16:creationId xmlns:a16="http://schemas.microsoft.com/office/drawing/2014/main" id="{33EC39C7-0BD2-7EB9-C47D-8AE7DD37546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87176" y="4534843"/>
            <a:ext cx="566928" cy="566928"/>
          </a:xfrm>
          <a:prstGeom prst="rect">
            <a:avLst/>
          </a:prstGeom>
        </p:spPr>
      </p:pic>
      <p:sp>
        <p:nvSpPr>
          <p:cNvPr id="7" name="TextBox 34">
            <a:extLst>
              <a:ext uri="{FF2B5EF4-FFF2-40B4-BE49-F238E27FC236}">
                <a16:creationId xmlns:a16="http://schemas.microsoft.com/office/drawing/2014/main" id="{53D18E1E-1739-86B1-C873-93D7BCD4BA91}"/>
              </a:ext>
            </a:extLst>
          </p:cNvPr>
          <p:cNvSpPr txBox="1"/>
          <p:nvPr/>
        </p:nvSpPr>
        <p:spPr>
          <a:xfrm>
            <a:off x="2459160" y="5120059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Aruba</a:t>
            </a:r>
          </a:p>
        </p:txBody>
      </p:sp>
      <p:pic>
        <p:nvPicPr>
          <p:cNvPr id="2" name="Imagen 1" descr="bandera circular de surinam. 11571447 PNG">
            <a:extLst>
              <a:ext uri="{FF2B5EF4-FFF2-40B4-BE49-F238E27FC236}">
                <a16:creationId xmlns:a16="http://schemas.microsoft.com/office/drawing/2014/main" id="{239E01B8-59E8-A4FE-014A-E4979C513C1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43394" y="1366777"/>
            <a:ext cx="568800" cy="568800"/>
          </a:xfrm>
          <a:prstGeom prst="rect">
            <a:avLst/>
          </a:prstGeom>
        </p:spPr>
      </p:pic>
      <p:sp>
        <p:nvSpPr>
          <p:cNvPr id="9" name="TextBox 58">
            <a:extLst>
              <a:ext uri="{FF2B5EF4-FFF2-40B4-BE49-F238E27FC236}">
                <a16:creationId xmlns:a16="http://schemas.microsoft.com/office/drawing/2014/main" id="{72DD7D0F-3135-9E71-D944-040DFB8DB4CB}"/>
              </a:ext>
            </a:extLst>
          </p:cNvPr>
          <p:cNvSpPr txBox="1"/>
          <p:nvPr/>
        </p:nvSpPr>
        <p:spPr>
          <a:xfrm>
            <a:off x="3324372" y="1961137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Surinam</a:t>
            </a:r>
          </a:p>
        </p:txBody>
      </p:sp>
      <p:pic>
        <p:nvPicPr>
          <p:cNvPr id="10" name="Imagen 9" descr="Bandera Chile Circulo PNG para descargar gratis">
            <a:extLst>
              <a:ext uri="{FF2B5EF4-FFF2-40B4-BE49-F238E27FC236}">
                <a16:creationId xmlns:a16="http://schemas.microsoft.com/office/drawing/2014/main" id="{EE42C745-DF1E-C3B8-A121-CED607F2222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191030" y="1286615"/>
            <a:ext cx="776947" cy="776947"/>
          </a:xfrm>
          <a:prstGeom prst="rect">
            <a:avLst/>
          </a:prstGeom>
        </p:spPr>
      </p:pic>
      <p:sp>
        <p:nvSpPr>
          <p:cNvPr id="13" name="TextBox 58">
            <a:extLst>
              <a:ext uri="{FF2B5EF4-FFF2-40B4-BE49-F238E27FC236}">
                <a16:creationId xmlns:a16="http://schemas.microsoft.com/office/drawing/2014/main" id="{C34687D7-95E2-BA4F-9117-1276DCE29883}"/>
              </a:ext>
            </a:extLst>
          </p:cNvPr>
          <p:cNvSpPr txBox="1"/>
          <p:nvPr/>
        </p:nvSpPr>
        <p:spPr>
          <a:xfrm>
            <a:off x="4164598" y="2013825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Chile</a:t>
            </a:r>
          </a:p>
        </p:txBody>
      </p:sp>
      <p:pic>
        <p:nvPicPr>
          <p:cNvPr id="6" name="Imagen 5" descr="Bandera Circular De Canadá PNG para descargar gratis">
            <a:extLst>
              <a:ext uri="{FF2B5EF4-FFF2-40B4-BE49-F238E27FC236}">
                <a16:creationId xmlns:a16="http://schemas.microsoft.com/office/drawing/2014/main" id="{439B82D7-526F-FA24-7109-6C8842C0A39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329769" y="2317564"/>
            <a:ext cx="798253" cy="798253"/>
          </a:xfrm>
          <a:prstGeom prst="rect">
            <a:avLst/>
          </a:prstGeom>
        </p:spPr>
      </p:pic>
      <p:sp>
        <p:nvSpPr>
          <p:cNvPr id="14" name="TextBox 20">
            <a:extLst>
              <a:ext uri="{FF2B5EF4-FFF2-40B4-BE49-F238E27FC236}">
                <a16:creationId xmlns:a16="http://schemas.microsoft.com/office/drawing/2014/main" id="{A0EF79C1-CF50-D86A-F510-2809853CA628}"/>
              </a:ext>
            </a:extLst>
          </p:cNvPr>
          <p:cNvSpPr txBox="1"/>
          <p:nvPr/>
        </p:nvSpPr>
        <p:spPr>
          <a:xfrm>
            <a:off x="3321324" y="3008203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Canada</a:t>
            </a:r>
          </a:p>
        </p:txBody>
      </p:sp>
      <p:pic>
        <p:nvPicPr>
          <p:cNvPr id="15" name="Imagen 14" descr="bandera plana redondeada de brasil con fondo transparente 16328859 PNG">
            <a:extLst>
              <a:ext uri="{FF2B5EF4-FFF2-40B4-BE49-F238E27FC236}">
                <a16:creationId xmlns:a16="http://schemas.microsoft.com/office/drawing/2014/main" id="{ED39F885-25D0-A4D6-F77B-93A392BC103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065344" y="1344571"/>
            <a:ext cx="693356" cy="693356"/>
          </a:xfrm>
          <a:prstGeom prst="rect">
            <a:avLst/>
          </a:prstGeom>
        </p:spPr>
      </p:pic>
      <p:sp>
        <p:nvSpPr>
          <p:cNvPr id="19" name="TextBox 58">
            <a:extLst>
              <a:ext uri="{FF2B5EF4-FFF2-40B4-BE49-F238E27FC236}">
                <a16:creationId xmlns:a16="http://schemas.microsoft.com/office/drawing/2014/main" id="{A02FF2DA-D077-036A-B5C9-C4A8E42C2C02}"/>
              </a:ext>
            </a:extLst>
          </p:cNvPr>
          <p:cNvSpPr txBox="1"/>
          <p:nvPr/>
        </p:nvSpPr>
        <p:spPr>
          <a:xfrm>
            <a:off x="5027694" y="2024679"/>
            <a:ext cx="8229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Brazil </a:t>
            </a:r>
          </a:p>
        </p:txBody>
      </p:sp>
    </p:spTree>
    <p:extLst>
      <p:ext uri="{BB962C8B-B14F-4D97-AF65-F5344CB8AC3E}">
        <p14:creationId xmlns:p14="http://schemas.microsoft.com/office/powerpoint/2010/main" val="1023140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3931" y="206654"/>
            <a:ext cx="2369210" cy="338328"/>
          </a:xfrm>
          <a:prstGeom prst="roundRect">
            <a:avLst>
              <a:gd name="adj" fmla="val 17872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1111" y="301752"/>
            <a:ext cx="2579522" cy="26151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FOUNDING MEMBERS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3931" y="636422"/>
            <a:ext cx="5525552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400" b="1" i="0" u="none" strike="noStrike" kern="1200" cap="none" spc="0" normalizeH="0" baseline="0" noProof="0" err="1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Founding Chambers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Commerce </a:t>
            </a:r>
          </a:p>
        </p:txBody>
      </p:sp>
      <p:pic>
        <p:nvPicPr>
          <p:cNvPr id="6" name="Picture 5" descr="logo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435" y="1687396"/>
            <a:ext cx="1999427" cy="878099"/>
          </a:xfrm>
          <a:prstGeom prst="rect">
            <a:avLst/>
          </a:prstGeom>
        </p:spPr>
      </p:pic>
      <p:pic>
        <p:nvPicPr>
          <p:cNvPr id="7" name="Picture 6" descr="logo_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3" y="1799830"/>
            <a:ext cx="1999427" cy="657834"/>
          </a:xfrm>
          <a:prstGeom prst="rect">
            <a:avLst/>
          </a:prstGeom>
        </p:spPr>
      </p:pic>
      <p:pic>
        <p:nvPicPr>
          <p:cNvPr id="8" name="Picture 7" descr="logo_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6134" y="1676509"/>
            <a:ext cx="1999427" cy="841792"/>
          </a:xfrm>
          <a:prstGeom prst="rect">
            <a:avLst/>
          </a:prstGeom>
        </p:spPr>
      </p:pic>
      <p:pic>
        <p:nvPicPr>
          <p:cNvPr id="9" name="Picture 8" descr="logo_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8169" y="1785258"/>
            <a:ext cx="1999427" cy="624294"/>
          </a:xfrm>
          <a:prstGeom prst="rect">
            <a:avLst/>
          </a:prstGeom>
        </p:spPr>
      </p:pic>
      <p:pic>
        <p:nvPicPr>
          <p:cNvPr id="10" name="Picture 9" descr="logo_0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0972" y="1609344"/>
            <a:ext cx="1897892" cy="976122"/>
          </a:xfrm>
          <a:prstGeom prst="rect">
            <a:avLst/>
          </a:prstGeom>
        </p:spPr>
      </p:pic>
      <p:pic>
        <p:nvPicPr>
          <p:cNvPr id="11" name="Picture 10" descr="logo_0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64" y="3007353"/>
            <a:ext cx="1999427" cy="717564"/>
          </a:xfrm>
          <a:prstGeom prst="rect">
            <a:avLst/>
          </a:prstGeom>
        </p:spPr>
      </p:pic>
      <p:pic>
        <p:nvPicPr>
          <p:cNvPr id="12" name="Picture 11" descr="logo_0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4099" y="3019373"/>
            <a:ext cx="1999427" cy="693524"/>
          </a:xfrm>
          <a:prstGeom prst="rect">
            <a:avLst/>
          </a:prstGeom>
        </p:spPr>
      </p:pic>
      <p:pic>
        <p:nvPicPr>
          <p:cNvPr id="13" name="Picture 12" descr="logo_0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96134" y="3027249"/>
            <a:ext cx="1999427" cy="677772"/>
          </a:xfrm>
          <a:prstGeom prst="rect">
            <a:avLst/>
          </a:prstGeom>
        </p:spPr>
      </p:pic>
      <p:pic>
        <p:nvPicPr>
          <p:cNvPr id="14" name="Picture 13" descr="logo_09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99822" y="2878074"/>
            <a:ext cx="976122" cy="976122"/>
          </a:xfrm>
          <a:prstGeom prst="rect">
            <a:avLst/>
          </a:prstGeom>
        </p:spPr>
      </p:pic>
      <p:pic>
        <p:nvPicPr>
          <p:cNvPr id="15" name="Picture 14" descr="logo_1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80204" y="3092796"/>
            <a:ext cx="1999427" cy="546679"/>
          </a:xfrm>
          <a:prstGeom prst="rect">
            <a:avLst/>
          </a:prstGeom>
        </p:spPr>
      </p:pic>
      <p:pic>
        <p:nvPicPr>
          <p:cNvPr id="16" name="Picture 15" descr="logo_1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3717" y="4146804"/>
            <a:ext cx="976122" cy="976122"/>
          </a:xfrm>
          <a:prstGeom prst="rect">
            <a:avLst/>
          </a:prstGeom>
        </p:spPr>
      </p:pic>
      <p:pic>
        <p:nvPicPr>
          <p:cNvPr id="17" name="Picture 16" descr="logo_1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04099" y="4231891"/>
            <a:ext cx="1999427" cy="805949"/>
          </a:xfrm>
          <a:prstGeom prst="rect">
            <a:avLst/>
          </a:prstGeom>
        </p:spPr>
      </p:pic>
      <p:pic>
        <p:nvPicPr>
          <p:cNvPr id="18" name="Picture 17" descr="logo_13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96134" y="4270057"/>
            <a:ext cx="1999427" cy="729615"/>
          </a:xfrm>
          <a:prstGeom prst="rect">
            <a:avLst/>
          </a:prstGeom>
        </p:spPr>
      </p:pic>
      <p:pic>
        <p:nvPicPr>
          <p:cNvPr id="19" name="Picture 18" descr="logo_1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88169" y="4250020"/>
            <a:ext cx="1999427" cy="769691"/>
          </a:xfrm>
          <a:prstGeom prst="rect">
            <a:avLst/>
          </a:prstGeom>
        </p:spPr>
      </p:pic>
      <p:pic>
        <p:nvPicPr>
          <p:cNvPr id="20" name="Picture 19" descr="logo_1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301821" y="4146804"/>
            <a:ext cx="756193" cy="976122"/>
          </a:xfrm>
          <a:prstGeom prst="rect">
            <a:avLst/>
          </a:prstGeom>
        </p:spPr>
      </p:pic>
      <p:pic>
        <p:nvPicPr>
          <p:cNvPr id="21" name="Picture 20" descr="logo_16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87745" y="5415534"/>
            <a:ext cx="740099" cy="976122"/>
          </a:xfrm>
          <a:prstGeom prst="rect">
            <a:avLst/>
          </a:prstGeom>
        </p:spPr>
      </p:pic>
      <p:pic>
        <p:nvPicPr>
          <p:cNvPr id="22" name="Picture 21" descr="logo_17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62873" y="5415534"/>
            <a:ext cx="973914" cy="976122"/>
          </a:xfrm>
          <a:prstGeom prst="rect">
            <a:avLst/>
          </a:prstGeom>
        </p:spPr>
      </p:pic>
      <p:pic>
        <p:nvPicPr>
          <p:cNvPr id="23" name="Picture 22" descr="logo_18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42152" y="5549453"/>
            <a:ext cx="1999427" cy="708284"/>
          </a:xfrm>
          <a:prstGeom prst="rect">
            <a:avLst/>
          </a:prstGeom>
        </p:spPr>
      </p:pic>
      <p:pic>
        <p:nvPicPr>
          <p:cNvPr id="26" name="Picture 7" descr="logo_20.png">
            <a:extLst>
              <a:ext uri="{FF2B5EF4-FFF2-40B4-BE49-F238E27FC236}">
                <a16:creationId xmlns:a16="http://schemas.microsoft.com/office/drawing/2014/main" id="{D50C5FEE-0306-0E88-CBC5-103FDE6B680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22261" y="5544222"/>
            <a:ext cx="1617421" cy="70636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3931" y="206654"/>
            <a:ext cx="2369210" cy="338328"/>
          </a:xfrm>
          <a:prstGeom prst="roundRect">
            <a:avLst>
              <a:gd name="adj" fmla="val 17872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1111" y="301752"/>
            <a:ext cx="2579522" cy="26151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FOUNDING MEMBERS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3931" y="636422"/>
            <a:ext cx="5525552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400" b="1" i="0" u="none" strike="noStrike" kern="1200" cap="none" spc="0" normalizeH="0" baseline="0" noProof="0" err="1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Founding Chambers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Commerce </a:t>
            </a:r>
          </a:p>
        </p:txBody>
      </p:sp>
      <p:pic>
        <p:nvPicPr>
          <p:cNvPr id="7" name="Picture 6" descr="logo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279" y="1609344"/>
            <a:ext cx="1344992" cy="1399032"/>
          </a:xfrm>
          <a:prstGeom prst="rect">
            <a:avLst/>
          </a:prstGeom>
        </p:spPr>
      </p:pic>
      <p:pic>
        <p:nvPicPr>
          <p:cNvPr id="9" name="Picture 8" descr="logo_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2122" y="2100822"/>
            <a:ext cx="1617421" cy="416076"/>
          </a:xfrm>
          <a:prstGeom prst="rect">
            <a:avLst/>
          </a:prstGeom>
        </p:spPr>
      </p:pic>
      <p:pic>
        <p:nvPicPr>
          <p:cNvPr id="10" name="Picture 9" descr="logo_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2152" y="1908673"/>
            <a:ext cx="1617421" cy="800373"/>
          </a:xfrm>
          <a:prstGeom prst="rect">
            <a:avLst/>
          </a:prstGeom>
        </p:spPr>
      </p:pic>
      <p:pic>
        <p:nvPicPr>
          <p:cNvPr id="11" name="Picture 10" descr="logo_2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6617" y="1951921"/>
            <a:ext cx="2079018" cy="543730"/>
          </a:xfrm>
          <a:prstGeom prst="rect">
            <a:avLst/>
          </a:prstGeom>
        </p:spPr>
      </p:pic>
      <p:pic>
        <p:nvPicPr>
          <p:cNvPr id="12" name="Picture 11" descr="logo_2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4133" y="1905205"/>
            <a:ext cx="1353652" cy="891975"/>
          </a:xfrm>
          <a:prstGeom prst="rect">
            <a:avLst/>
          </a:prstGeom>
        </p:spPr>
      </p:pic>
      <p:pic>
        <p:nvPicPr>
          <p:cNvPr id="13" name="Picture 12" descr="logo_2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64" y="3451964"/>
            <a:ext cx="1617421" cy="1097071"/>
          </a:xfrm>
          <a:prstGeom prst="rect">
            <a:avLst/>
          </a:prstGeom>
        </p:spPr>
      </p:pic>
      <p:pic>
        <p:nvPicPr>
          <p:cNvPr id="14" name="Picture 13" descr="logo_2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2093" y="3714715"/>
            <a:ext cx="1617421" cy="571570"/>
          </a:xfrm>
          <a:prstGeom prst="rect">
            <a:avLst/>
          </a:prstGeom>
        </p:spPr>
      </p:pic>
      <p:pic>
        <p:nvPicPr>
          <p:cNvPr id="15" name="Picture 14" descr="logo_27.png"/>
          <p:cNvPicPr>
            <a:picLocks noChangeAspect="1"/>
          </p:cNvPicPr>
          <p:nvPr/>
        </p:nvPicPr>
        <p:blipFill>
          <a:blip r:embed="rId9"/>
          <a:srcRect t="256" b="50203"/>
          <a:stretch>
            <a:fillRect/>
          </a:stretch>
        </p:blipFill>
        <p:spPr>
          <a:xfrm>
            <a:off x="4332122" y="3767667"/>
            <a:ext cx="1617421" cy="569182"/>
          </a:xfrm>
          <a:prstGeom prst="rect">
            <a:avLst/>
          </a:prstGeom>
        </p:spPr>
      </p:pic>
      <p:pic>
        <p:nvPicPr>
          <p:cNvPr id="16" name="Picture 15" descr="logo_2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4569" y="3639497"/>
            <a:ext cx="1617421" cy="722007"/>
          </a:xfrm>
          <a:prstGeom prst="rect">
            <a:avLst/>
          </a:prstGeom>
        </p:spPr>
      </p:pic>
      <p:pic>
        <p:nvPicPr>
          <p:cNvPr id="17" name="Picture 16" descr="logo_2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52181" y="3771485"/>
            <a:ext cx="1617421" cy="458031"/>
          </a:xfrm>
          <a:prstGeom prst="rect">
            <a:avLst/>
          </a:prstGeom>
        </p:spPr>
      </p:pic>
      <p:pic>
        <p:nvPicPr>
          <p:cNvPr id="18" name="Picture 17" descr="logo_3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62210" y="3730930"/>
            <a:ext cx="1617421" cy="539140"/>
          </a:xfrm>
          <a:prstGeom prst="rect">
            <a:avLst/>
          </a:prstGeom>
        </p:spPr>
      </p:pic>
      <p:pic>
        <p:nvPicPr>
          <p:cNvPr id="19" name="Picture 18" descr="logo_3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19636" y="5308163"/>
            <a:ext cx="1617421" cy="767953"/>
          </a:xfrm>
          <a:prstGeom prst="rect">
            <a:avLst/>
          </a:prstGeom>
        </p:spPr>
      </p:pic>
      <p:pic>
        <p:nvPicPr>
          <p:cNvPr id="20" name="Picture 19" descr="logo_3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29665" y="5153000"/>
            <a:ext cx="1617421" cy="1078281"/>
          </a:xfrm>
          <a:prstGeom prst="rect">
            <a:avLst/>
          </a:prstGeom>
        </p:spPr>
      </p:pic>
      <p:pic>
        <p:nvPicPr>
          <p:cNvPr id="22" name="Picture 21" descr="logo_3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12141" y="5304114"/>
            <a:ext cx="1617421" cy="839551"/>
          </a:xfrm>
          <a:prstGeom prst="rect">
            <a:avLst/>
          </a:prstGeom>
        </p:spPr>
      </p:pic>
      <p:pic>
        <p:nvPicPr>
          <p:cNvPr id="24" name="Picture 23" descr="logo_3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68588" y="5263761"/>
            <a:ext cx="1617421" cy="957817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7FAE1022-1611-41DD-55AB-67D97F13FE5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1" t="9241" r="7559"/>
          <a:stretch>
            <a:fillRect/>
          </a:stretch>
        </p:blipFill>
        <p:spPr>
          <a:xfrm>
            <a:off x="9016387" y="5082383"/>
            <a:ext cx="1460787" cy="1283011"/>
          </a:xfrm>
          <a:prstGeom prst="rect">
            <a:avLst/>
          </a:prstGeom>
        </p:spPr>
      </p:pic>
      <p:pic>
        <p:nvPicPr>
          <p:cNvPr id="23" name="Picture 23" descr="logo_37.png">
            <a:extLst>
              <a:ext uri="{FF2B5EF4-FFF2-40B4-BE49-F238E27FC236}">
                <a16:creationId xmlns:a16="http://schemas.microsoft.com/office/drawing/2014/main" id="{6571157F-67E3-B069-67EC-FB843C987AF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97346" y="1863131"/>
            <a:ext cx="1447732" cy="97612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AF35C-7326-45F9-A407-A5FFD6AC8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AB665D8A-3387-7905-F47C-6DE65E772042}"/>
              </a:ext>
            </a:extLst>
          </p:cNvPr>
          <p:cNvSpPr>
            <a:spLocks noGrp="1"/>
          </p:cNvSpPr>
          <p:nvPr/>
        </p:nvSpPr>
        <p:spPr>
          <a:xfrm>
            <a:off x="457200" y="585144"/>
            <a:ext cx="9600000" cy="5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2027 Membership with Early-Joining Benefit</a:t>
            </a:r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40F0D2ED-ED66-450F-599F-8FBC9D6B2642}"/>
              </a:ext>
            </a:extLst>
          </p:cNvPr>
          <p:cNvSpPr>
            <a:spLocks noGrp="1"/>
          </p:cNvSpPr>
          <p:nvPr/>
        </p:nvSpPr>
        <p:spPr>
          <a:xfrm>
            <a:off x="363935" y="224581"/>
            <a:ext cx="2577557" cy="338386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0">
            <a:extLst>
              <a:ext uri="{FF2B5EF4-FFF2-40B4-BE49-F238E27FC236}">
                <a16:creationId xmlns:a16="http://schemas.microsoft.com/office/drawing/2014/main" id="{C9FE0102-7383-799F-D35B-08B424B518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3" name="Text 1">
            <a:extLst>
              <a:ext uri="{FF2B5EF4-FFF2-40B4-BE49-F238E27FC236}">
                <a16:creationId xmlns:a16="http://schemas.microsoft.com/office/drawing/2014/main" id="{24F18E7B-5249-4493-688B-201D73DA3E7E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2320000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FINANCIAL SUSTAINABILITY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4" name="Título consideraciones">
            <a:extLst>
              <a:ext uri="{FF2B5EF4-FFF2-40B4-BE49-F238E27FC236}">
                <a16:creationId xmlns:a16="http://schemas.microsoft.com/office/drawing/2014/main" id="{60C04666-71D3-6EC2-0AC0-A36AE4704528}"/>
              </a:ext>
            </a:extLst>
          </p:cNvPr>
          <p:cNvSpPr txBox="1"/>
          <p:nvPr/>
        </p:nvSpPr>
        <p:spPr>
          <a:xfrm>
            <a:off x="6929610" y="1550961"/>
            <a:ext cx="467760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General Considerations</a:t>
            </a:r>
          </a:p>
        </p:txBody>
      </p:sp>
      <p:sp>
        <p:nvSpPr>
          <p:cNvPr id="35" name="Consideraciones">
            <a:extLst>
              <a:ext uri="{FF2B5EF4-FFF2-40B4-BE49-F238E27FC236}">
                <a16:creationId xmlns:a16="http://schemas.microsoft.com/office/drawing/2014/main" id="{256DAB12-1173-4349-3DE7-9DA689FDE9B4}"/>
              </a:ext>
            </a:extLst>
          </p:cNvPr>
          <p:cNvSpPr txBox="1"/>
          <p:nvPr/>
        </p:nvSpPr>
        <p:spPr>
          <a:xfrm>
            <a:off x="6929610" y="2366109"/>
            <a:ext cx="4677600" cy="2693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Annual payment due by March 31.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First installment corresponds to the 2027 period.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The fee does not affect voting rights: one chamber, one vote.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Join 36 founding chambers from 18 countries.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87ECAFB-BBDF-0FB0-5754-CF5F4E6A78C4}"/>
              </a:ext>
            </a:extLst>
          </p:cNvPr>
          <p:cNvSpPr>
            <a:spLocks noGrp="1"/>
          </p:cNvSpPr>
          <p:nvPr/>
        </p:nvSpPr>
        <p:spPr>
          <a:xfrm>
            <a:off x="765535" y="1545127"/>
            <a:ext cx="533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Fees exclusive to member chambers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C3B0B1B2-8C05-BDD4-9917-398FD920F067}"/>
              </a:ext>
            </a:extLst>
          </p:cNvPr>
          <p:cNvGraphicFramePr>
            <a:graphicFrameLocks noGrp="1"/>
          </p:cNvGraphicFramePr>
          <p:nvPr/>
        </p:nvGraphicFramePr>
        <p:xfrm>
          <a:off x="765535" y="2190718"/>
          <a:ext cx="5348193" cy="3744935"/>
        </p:xfrm>
        <a:graphic>
          <a:graphicData uri="http://schemas.openxmlformats.org/drawingml/2006/table">
            <a:tbl>
              <a:tblPr/>
              <a:tblGrid>
                <a:gridCol w="2686120">
                  <a:extLst>
                    <a:ext uri="{9D8B030D-6E8A-4147-A177-3AD203B41FA5}">
                      <a16:colId xmlns:a16="http://schemas.microsoft.com/office/drawing/2014/main" val="3022316716"/>
                    </a:ext>
                  </a:extLst>
                </a:gridCol>
                <a:gridCol w="2662073">
                  <a:extLst>
                    <a:ext uri="{9D8B030D-6E8A-4147-A177-3AD203B41FA5}">
                      <a16:colId xmlns:a16="http://schemas.microsoft.com/office/drawing/2014/main" val="2886049314"/>
                    </a:ext>
                  </a:extLst>
                </a:gridCol>
              </a:tblGrid>
              <a:tr h="10773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Affiliates per 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Chamber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Annual Fee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(USD)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03988"/>
                  </a:ext>
                </a:extLst>
              </a:tr>
              <a:tr h="66690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Over 4,001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263238"/>
                          </a:solidFill>
                          <a:effectLst/>
                          <a:latin typeface="Arial" panose="020B0604020202020204" pitchFamily="34" charset="0"/>
                        </a:rPr>
                        <a:t>9000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373664"/>
                  </a:ext>
                </a:extLst>
              </a:tr>
              <a:tr h="66690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2,001 - 4,000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263238"/>
                          </a:solidFill>
                          <a:effectLst/>
                          <a:latin typeface="Arial" panose="020B0604020202020204" pitchFamily="34" charset="0"/>
                        </a:rPr>
                        <a:t>6000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618820"/>
                  </a:ext>
                </a:extLst>
              </a:tr>
              <a:tr h="66690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1,001 – 2,000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263238"/>
                          </a:solidFill>
                          <a:effectLst/>
                          <a:latin typeface="Arial" panose="020B0604020202020204" pitchFamily="34" charset="0"/>
                        </a:rPr>
                        <a:t>3000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875147"/>
                  </a:ext>
                </a:extLst>
              </a:tr>
              <a:tr h="66690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Under 1,000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263238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638327"/>
                  </a:ext>
                </a:extLst>
              </a:tr>
            </a:tbl>
          </a:graphicData>
        </a:graphic>
      </p:graphicFrame>
      <p:sp>
        <p:nvSpPr>
          <p:cNvPr id="10" name="Shape 5">
            <a:extLst>
              <a:ext uri="{FF2B5EF4-FFF2-40B4-BE49-F238E27FC236}">
                <a16:creationId xmlns:a16="http://schemas.microsoft.com/office/drawing/2014/main" id="{3CD4883E-07B7-1F4E-F0E1-132380EC3E32}"/>
              </a:ext>
            </a:extLst>
          </p:cNvPr>
          <p:cNvSpPr/>
          <p:nvPr/>
        </p:nvSpPr>
        <p:spPr>
          <a:xfrm flipH="1">
            <a:off x="6524092" y="1502674"/>
            <a:ext cx="45719" cy="4611043"/>
          </a:xfrm>
          <a:prstGeom prst="rect">
            <a:avLst/>
          </a:prstGeom>
          <a:solidFill>
            <a:srgbClr val="006D77"/>
          </a:solidFill>
          <a:ln w="6350">
            <a:solidFill>
              <a:srgbClr val="006D77"/>
            </a:solidFill>
            <a:prstDash val="solid"/>
          </a:ln>
        </p:spPr>
        <p:txBody>
          <a:bodyPr/>
          <a:lstStyle/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7468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7EC3615-491A-89A5-DF12-005659BCE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2A3B93FD-AB64-FFF4-42D3-643FC6F98942}"/>
              </a:ext>
            </a:extLst>
          </p:cNvPr>
          <p:cNvSpPr>
            <a:spLocks noGrp="1"/>
          </p:cNvSpPr>
          <p:nvPr/>
        </p:nvSpPr>
        <p:spPr>
          <a:xfrm>
            <a:off x="457200" y="585144"/>
            <a:ext cx="9600000" cy="5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2027 Membership with Early-Joining Benefit</a:t>
            </a:r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AE3708B5-8CB0-240D-9C96-FE88D63F3B44}"/>
              </a:ext>
            </a:extLst>
          </p:cNvPr>
          <p:cNvSpPr>
            <a:spLocks noGrp="1"/>
          </p:cNvSpPr>
          <p:nvPr/>
        </p:nvSpPr>
        <p:spPr>
          <a:xfrm>
            <a:off x="363935" y="224581"/>
            <a:ext cx="2577557" cy="338386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0">
            <a:extLst>
              <a:ext uri="{FF2B5EF4-FFF2-40B4-BE49-F238E27FC236}">
                <a16:creationId xmlns:a16="http://schemas.microsoft.com/office/drawing/2014/main" id="{DDDA27EA-7AA6-05AC-1C97-120D207557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3" name="Text 1">
            <a:extLst>
              <a:ext uri="{FF2B5EF4-FFF2-40B4-BE49-F238E27FC236}">
                <a16:creationId xmlns:a16="http://schemas.microsoft.com/office/drawing/2014/main" id="{31271C2F-A27D-6C2C-310E-E564B331AE58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2320000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FINANCIAL SUSTAINABILITY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Subtítulo">
            <a:extLst>
              <a:ext uri="{FF2B5EF4-FFF2-40B4-BE49-F238E27FC236}">
                <a16:creationId xmlns:a16="http://schemas.microsoft.com/office/drawing/2014/main" id="{5A03E7D2-FDCF-C2B8-AEC5-CD6F646E2A6E}"/>
              </a:ext>
            </a:extLst>
          </p:cNvPr>
          <p:cNvSpPr txBox="1"/>
          <p:nvPr/>
        </p:nvSpPr>
        <p:spPr>
          <a:xfrm>
            <a:off x="457200" y="1105000"/>
            <a:ext cx="112776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Chambers that join in 2026 receive a discount on their first annual fee.</a:t>
            </a:r>
          </a:p>
        </p:txBody>
      </p:sp>
      <p:sp>
        <p:nvSpPr>
          <p:cNvPr id="31" name="Destacado descuento">
            <a:extLst>
              <a:ext uri="{FF2B5EF4-FFF2-40B4-BE49-F238E27FC236}">
                <a16:creationId xmlns:a16="http://schemas.microsoft.com/office/drawing/2014/main" id="{948A8413-A0CD-5C71-38FD-1D4DB1EB6C08}"/>
              </a:ext>
            </a:extLst>
          </p:cNvPr>
          <p:cNvSpPr/>
          <p:nvPr/>
        </p:nvSpPr>
        <p:spPr>
          <a:xfrm>
            <a:off x="7057200" y="1700000"/>
            <a:ext cx="4677600" cy="1800000"/>
          </a:xfrm>
          <a:prstGeom prst="roundRect">
            <a:avLst>
              <a:gd name="adj" fmla="val 6000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Cifra descuento">
            <a:extLst>
              <a:ext uri="{FF2B5EF4-FFF2-40B4-BE49-F238E27FC236}">
                <a16:creationId xmlns:a16="http://schemas.microsoft.com/office/drawing/2014/main" id="{30C82637-25C1-9AFF-2FFA-6F9ED547041A}"/>
              </a:ext>
            </a:extLst>
          </p:cNvPr>
          <p:cNvSpPr txBox="1"/>
          <p:nvPr/>
        </p:nvSpPr>
        <p:spPr>
          <a:xfrm>
            <a:off x="7057200" y="1800000"/>
            <a:ext cx="4677600" cy="8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10 %</a:t>
            </a:r>
          </a:p>
        </p:txBody>
      </p:sp>
      <p:sp>
        <p:nvSpPr>
          <p:cNvPr id="33" name="Texto descuento">
            <a:extLst>
              <a:ext uri="{FF2B5EF4-FFF2-40B4-BE49-F238E27FC236}">
                <a16:creationId xmlns:a16="http://schemas.microsoft.com/office/drawing/2014/main" id="{055DCC07-A490-CF9F-8B79-0B6F8CEB6D70}"/>
              </a:ext>
            </a:extLst>
          </p:cNvPr>
          <p:cNvSpPr txBox="1"/>
          <p:nvPr/>
        </p:nvSpPr>
        <p:spPr>
          <a:xfrm>
            <a:off x="7257200" y="2600000"/>
            <a:ext cx="4277600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discount for chambers that formalize their membership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before December 31, 2026</a:t>
            </a:r>
          </a:p>
        </p:txBody>
      </p:sp>
      <p:sp>
        <p:nvSpPr>
          <p:cNvPr id="34" name="Título consideraciones">
            <a:extLst>
              <a:ext uri="{FF2B5EF4-FFF2-40B4-BE49-F238E27FC236}">
                <a16:creationId xmlns:a16="http://schemas.microsoft.com/office/drawing/2014/main" id="{857EF309-D275-DF3E-3913-5FFE3C64D9A4}"/>
              </a:ext>
            </a:extLst>
          </p:cNvPr>
          <p:cNvSpPr txBox="1"/>
          <p:nvPr/>
        </p:nvSpPr>
        <p:spPr>
          <a:xfrm>
            <a:off x="7057200" y="3776111"/>
            <a:ext cx="46776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General Considerations</a:t>
            </a:r>
          </a:p>
        </p:txBody>
      </p:sp>
      <p:sp>
        <p:nvSpPr>
          <p:cNvPr id="35" name="Consideraciones">
            <a:extLst>
              <a:ext uri="{FF2B5EF4-FFF2-40B4-BE49-F238E27FC236}">
                <a16:creationId xmlns:a16="http://schemas.microsoft.com/office/drawing/2014/main" id="{E12A3F7F-F61F-72CB-70C9-6896F4AF9BED}"/>
              </a:ext>
            </a:extLst>
          </p:cNvPr>
          <p:cNvSpPr txBox="1"/>
          <p:nvPr/>
        </p:nvSpPr>
        <p:spPr>
          <a:xfrm>
            <a:off x="6972140" y="4400000"/>
            <a:ext cx="4677600" cy="14619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Annual payment due by March 31.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First installment corresponds to the 2027 period.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The fee does not affect voting rights: one chamber, one vote.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 Join 36 founding chambers from 18 countries.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ECC2AA1-4CF9-0940-2176-D90AAD6C82BC}"/>
              </a:ext>
            </a:extLst>
          </p:cNvPr>
          <p:cNvGraphicFramePr>
            <a:graphicFrameLocks noGrp="1"/>
          </p:cNvGraphicFramePr>
          <p:nvPr/>
        </p:nvGraphicFramePr>
        <p:xfrm>
          <a:off x="457201" y="2105065"/>
          <a:ext cx="5901069" cy="3923594"/>
        </p:xfrm>
        <a:graphic>
          <a:graphicData uri="http://schemas.openxmlformats.org/drawingml/2006/table">
            <a:tbl>
              <a:tblPr/>
              <a:tblGrid>
                <a:gridCol w="1632523">
                  <a:extLst>
                    <a:ext uri="{9D8B030D-6E8A-4147-A177-3AD203B41FA5}">
                      <a16:colId xmlns:a16="http://schemas.microsoft.com/office/drawing/2014/main" val="3022316716"/>
                    </a:ext>
                  </a:extLst>
                </a:gridCol>
                <a:gridCol w="2046341">
                  <a:extLst>
                    <a:ext uri="{9D8B030D-6E8A-4147-A177-3AD203B41FA5}">
                      <a16:colId xmlns:a16="http://schemas.microsoft.com/office/drawing/2014/main" val="2886049314"/>
                    </a:ext>
                  </a:extLst>
                </a:gridCol>
                <a:gridCol w="2222205">
                  <a:extLst>
                    <a:ext uri="{9D8B030D-6E8A-4147-A177-3AD203B41FA5}">
                      <a16:colId xmlns:a16="http://schemas.microsoft.com/office/drawing/2014/main" val="998081164"/>
                    </a:ext>
                  </a:extLst>
                </a:gridCol>
              </a:tblGrid>
              <a:tr h="114905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Affiliates per 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Chamber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7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Annual Fee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(USD)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1">
                          <a:solidFill>
                            <a:srgbClr val="FFFFFF"/>
                          </a:solidFill>
                          <a:latin typeface="Arial"/>
                        </a:rPr>
                        <a:t>With 10% discount (USD)</a:t>
                      </a:r>
                    </a:p>
                    <a:p>
                      <a:pPr algn="ctr" rtl="0" fontAlgn="ctr">
                        <a:buNone/>
                      </a:pPr>
                      <a:endParaRPr lang="es-CO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03988"/>
                  </a:ext>
                </a:extLst>
              </a:tr>
              <a:tr h="69363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Over 4,001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263238"/>
                          </a:solidFill>
                          <a:effectLst/>
                          <a:latin typeface="Arial" panose="020B0604020202020204" pitchFamily="34" charset="0"/>
                        </a:rPr>
                        <a:t>9000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263238"/>
                          </a:solidFill>
                          <a:effectLst/>
                          <a:latin typeface="Arial" panose="020B0604020202020204" pitchFamily="34" charset="0"/>
                        </a:rPr>
                        <a:t>8100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373664"/>
                  </a:ext>
                </a:extLst>
              </a:tr>
              <a:tr h="69363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2,001 - 4,000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263238"/>
                          </a:solidFill>
                          <a:effectLst/>
                          <a:latin typeface="Arial" panose="020B0604020202020204" pitchFamily="34" charset="0"/>
                        </a:rPr>
                        <a:t>6000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263238"/>
                          </a:solidFill>
                          <a:effectLst/>
                          <a:latin typeface="Arial" panose="020B0604020202020204" pitchFamily="34" charset="0"/>
                        </a:rPr>
                        <a:t>5400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618820"/>
                  </a:ext>
                </a:extLst>
              </a:tr>
              <a:tr h="69363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1,001 – 2,000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263238"/>
                          </a:solidFill>
                          <a:effectLst/>
                          <a:latin typeface="Arial" panose="020B0604020202020204" pitchFamily="34" charset="0"/>
                        </a:rPr>
                        <a:t>3000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263238"/>
                          </a:solidFill>
                          <a:effectLst/>
                          <a:latin typeface="Arial" panose="020B0604020202020204" pitchFamily="34" charset="0"/>
                        </a:rPr>
                        <a:t>2700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875147"/>
                  </a:ext>
                </a:extLst>
              </a:tr>
              <a:tr h="69363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Under 1,000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rgbClr val="263238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O" sz="180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1350</a:t>
                      </a:r>
                      <a:endParaRPr lang="es-CO" sz="18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9" marR="7489" marT="74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638327"/>
                  </a:ext>
                </a:extLst>
              </a:tr>
            </a:tbl>
          </a:graphicData>
        </a:graphic>
      </p:graphicFrame>
      <p:sp>
        <p:nvSpPr>
          <p:cNvPr id="7" name="Shape 5">
            <a:extLst>
              <a:ext uri="{FF2B5EF4-FFF2-40B4-BE49-F238E27FC236}">
                <a16:creationId xmlns:a16="http://schemas.microsoft.com/office/drawing/2014/main" id="{9927AF78-AEE0-CC75-CF70-0689D747E747}"/>
              </a:ext>
            </a:extLst>
          </p:cNvPr>
          <p:cNvSpPr/>
          <p:nvPr/>
        </p:nvSpPr>
        <p:spPr>
          <a:xfrm flipH="1">
            <a:off x="6715482" y="1609004"/>
            <a:ext cx="45719" cy="4611043"/>
          </a:xfrm>
          <a:prstGeom prst="rect">
            <a:avLst/>
          </a:prstGeom>
          <a:solidFill>
            <a:srgbClr val="006D77"/>
          </a:solidFill>
          <a:ln w="6350">
            <a:solidFill>
              <a:srgbClr val="006D77"/>
            </a:solidFill>
            <a:prstDash val="solid"/>
          </a:ln>
        </p:spPr>
        <p:txBody>
          <a:bodyPr/>
          <a:lstStyle/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8706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0AF3C807-E8BE-4744-82E8-63FAA8F51479}"/>
              </a:ext>
            </a:extLst>
          </p:cNvPr>
          <p:cNvSpPr>
            <a:spLocks noGrp="1"/>
          </p:cNvSpPr>
          <p:nvPr/>
        </p:nvSpPr>
        <p:spPr>
          <a:xfrm>
            <a:off x="457200" y="585144"/>
            <a:ext cx="9600000" cy="5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How to Join CCCAM</a:t>
            </a:r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42C7FDB0-0DEE-EF62-62E6-70D6797D539F}"/>
              </a:ext>
            </a:extLst>
          </p:cNvPr>
          <p:cNvSpPr>
            <a:spLocks noGrp="1"/>
          </p:cNvSpPr>
          <p:nvPr/>
        </p:nvSpPr>
        <p:spPr>
          <a:xfrm>
            <a:off x="363935" y="224581"/>
            <a:ext cx="1401557" cy="338386"/>
          </a:xfrm>
          <a:prstGeom prst="roundRect">
            <a:avLst>
              <a:gd name="adj" fmla="val 17872"/>
            </a:avLst>
          </a:prstGeom>
          <a:solidFill>
            <a:srgbClr val="006D77"/>
          </a:solidFill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age 0">
            <a:extLst>
              <a:ext uri="{FF2B5EF4-FFF2-40B4-BE49-F238E27FC236}">
                <a16:creationId xmlns:a16="http://schemas.microsoft.com/office/drawing/2014/main" id="{FF4C41A4-EE6E-BBFF-E5F0-699F50CC12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3154" y="313879"/>
            <a:ext cx="132258" cy="132258"/>
          </a:xfrm>
          <a:prstGeom prst="rect">
            <a:avLst/>
          </a:prstGeom>
        </p:spPr>
      </p:pic>
      <p:sp>
        <p:nvSpPr>
          <p:cNvPr id="13" name="Text 1">
            <a:extLst>
              <a:ext uri="{FF2B5EF4-FFF2-40B4-BE49-F238E27FC236}">
                <a16:creationId xmlns:a16="http://schemas.microsoft.com/office/drawing/2014/main" id="{E5E3A8D9-0014-7DD0-BDF9-5BD93EF4225B}"/>
              </a:ext>
            </a:extLst>
          </p:cNvPr>
          <p:cNvSpPr>
            <a:spLocks noGrp="1"/>
          </p:cNvSpPr>
          <p:nvPr/>
        </p:nvSpPr>
        <p:spPr>
          <a:xfrm>
            <a:off x="661492" y="301624"/>
            <a:ext cx="1144000" cy="261343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s-CO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MEMBERSHIP</a:t>
            </a:r>
            <a:endParaRPr kumimoji="0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Subtítulo"/>
          <p:cNvSpPr txBox="1"/>
          <p:nvPr/>
        </p:nvSpPr>
        <p:spPr>
          <a:xfrm>
            <a:off x="457200" y="1105000"/>
            <a:ext cx="112776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clear institutional process protects the quality of the network and enables orderly integration.</a:t>
            </a:r>
          </a:p>
        </p:txBody>
      </p:sp>
      <p:sp>
        <p:nvSpPr>
          <p:cNvPr id="15" name="Panel requisitos"/>
          <p:cNvSpPr/>
          <p:nvPr/>
        </p:nvSpPr>
        <p:spPr>
          <a:xfrm>
            <a:off x="457200" y="1650000"/>
            <a:ext cx="4500000" cy="400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B9DD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tiqueta requisitos"/>
          <p:cNvSpPr/>
          <p:nvPr/>
        </p:nvSpPr>
        <p:spPr>
          <a:xfrm>
            <a:off x="707200" y="1870000"/>
            <a:ext cx="2300000" cy="330000"/>
          </a:xfrm>
          <a:prstGeom prst="roundRect">
            <a:avLst>
              <a:gd name="adj" fmla="val 50000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REQUIREMENTS</a:t>
            </a:r>
          </a:p>
        </p:txBody>
      </p:sp>
      <p:sp>
        <p:nvSpPr>
          <p:cNvPr id="17" name="Punto 1"/>
          <p:cNvSpPr/>
          <p:nvPr/>
        </p:nvSpPr>
        <p:spPr>
          <a:xfrm>
            <a:off x="737200" y="2470000"/>
            <a:ext cx="190000" cy="190000"/>
          </a:xfrm>
          <a:prstGeom prst="ellipse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quisito 1"/>
          <p:cNvSpPr txBox="1"/>
          <p:nvPr/>
        </p:nvSpPr>
        <p:spPr>
          <a:xfrm>
            <a:off x="1057200" y="2410000"/>
            <a:ext cx="36500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 a chamber of commerce or equivalent chamber entity, legally established.</a:t>
            </a:r>
          </a:p>
        </p:txBody>
      </p:sp>
      <p:sp>
        <p:nvSpPr>
          <p:cNvPr id="19" name="Punto 2"/>
          <p:cNvSpPr/>
          <p:nvPr/>
        </p:nvSpPr>
        <p:spPr>
          <a:xfrm>
            <a:off x="737200" y="3090000"/>
            <a:ext cx="190000" cy="190000"/>
          </a:xfrm>
          <a:prstGeom prst="ellipse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quisito 2"/>
          <p:cNvSpPr txBox="1"/>
          <p:nvPr/>
        </p:nvSpPr>
        <p:spPr>
          <a:xfrm>
            <a:off x="1057200" y="3030000"/>
            <a:ext cx="36500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Have at least two years of active operation.</a:t>
            </a:r>
          </a:p>
        </p:txBody>
      </p:sp>
      <p:sp>
        <p:nvSpPr>
          <p:cNvPr id="21" name="Punto 3"/>
          <p:cNvSpPr/>
          <p:nvPr/>
        </p:nvSpPr>
        <p:spPr>
          <a:xfrm>
            <a:off x="737200" y="3710000"/>
            <a:ext cx="190000" cy="190000"/>
          </a:xfrm>
          <a:prstGeom prst="ellipse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quisito 3"/>
          <p:cNvSpPr txBox="1"/>
          <p:nvPr/>
        </p:nvSpPr>
        <p:spPr>
          <a:xfrm>
            <a:off x="1057200" y="3650000"/>
            <a:ext cx="36500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Have a representative business base and democratic governing bodies.</a:t>
            </a:r>
          </a:p>
        </p:txBody>
      </p:sp>
      <p:sp>
        <p:nvSpPr>
          <p:cNvPr id="23" name="Punto 4"/>
          <p:cNvSpPr/>
          <p:nvPr/>
        </p:nvSpPr>
        <p:spPr>
          <a:xfrm>
            <a:off x="737200" y="4330000"/>
            <a:ext cx="190000" cy="190000"/>
          </a:xfrm>
          <a:prstGeom prst="ellipse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quisito 4"/>
          <p:cNvSpPr txBox="1"/>
          <p:nvPr/>
        </p:nvSpPr>
        <p:spPr>
          <a:xfrm>
            <a:off x="1057200" y="4270000"/>
            <a:ext cx="365000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Not be subject to direct control by governments, political parties, or religious entities.</a:t>
            </a:r>
          </a:p>
        </p:txBody>
      </p:sp>
      <p:sp>
        <p:nvSpPr>
          <p:cNvPr id="25" name="Punto 5"/>
          <p:cNvSpPr/>
          <p:nvPr/>
        </p:nvSpPr>
        <p:spPr>
          <a:xfrm>
            <a:off x="737200" y="5113000"/>
            <a:ext cx="190000" cy="190000"/>
          </a:xfrm>
          <a:prstGeom prst="ellipse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quisito 5"/>
          <p:cNvSpPr txBox="1"/>
          <p:nvPr/>
        </p:nvSpPr>
        <p:spPr>
          <a:xfrm>
            <a:off x="1057200" y="4890000"/>
            <a:ext cx="365000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Accept the Statutes, Code of Ethics, regulations, and financial obligations.</a:t>
            </a:r>
          </a:p>
        </p:txBody>
      </p:sp>
      <p:sp>
        <p:nvSpPr>
          <p:cNvPr id="27" name="Panel proceso"/>
          <p:cNvSpPr/>
          <p:nvPr/>
        </p:nvSpPr>
        <p:spPr>
          <a:xfrm>
            <a:off x="5214668" y="2107204"/>
            <a:ext cx="6477600" cy="3075144"/>
          </a:xfrm>
          <a:prstGeom prst="roundRect">
            <a:avLst>
              <a:gd name="adj" fmla="val 4000"/>
            </a:avLst>
          </a:prstGeom>
          <a:solidFill>
            <a:srgbClr val="EC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Etiqueta proceso"/>
          <p:cNvSpPr/>
          <p:nvPr/>
        </p:nvSpPr>
        <p:spPr>
          <a:xfrm>
            <a:off x="5464668" y="2327204"/>
            <a:ext cx="2700000" cy="330000"/>
          </a:xfrm>
          <a:prstGeom prst="roundRect">
            <a:avLst>
              <a:gd name="adj" fmla="val 50000"/>
            </a:avLst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ADMISSION PROCESS</a:t>
            </a:r>
          </a:p>
        </p:txBody>
      </p:sp>
      <p:sp>
        <p:nvSpPr>
          <p:cNvPr id="29" name="Conector pasos"/>
          <p:cNvSpPr/>
          <p:nvPr/>
        </p:nvSpPr>
        <p:spPr>
          <a:xfrm>
            <a:off x="5708318" y="3067204"/>
            <a:ext cx="12700" cy="168000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Paso 1"/>
          <p:cNvSpPr/>
          <p:nvPr/>
        </p:nvSpPr>
        <p:spPr>
          <a:xfrm>
            <a:off x="5514668" y="2867204"/>
            <a:ext cx="400000" cy="400000"/>
          </a:xfrm>
          <a:prstGeom prst="ellipse">
            <a:avLst/>
          </a:prstGeom>
          <a:solidFill>
            <a:srgbClr val="00A6A6"/>
          </a:solidFill>
          <a:ln w="25400">
            <a:solidFill>
              <a:srgbClr val="ECF6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31" name="Paso título 1"/>
          <p:cNvSpPr txBox="1"/>
          <p:nvPr/>
        </p:nvSpPr>
        <p:spPr>
          <a:xfrm>
            <a:off x="6074668" y="2944094"/>
            <a:ext cx="170000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Application</a:t>
            </a:r>
          </a:p>
        </p:txBody>
      </p:sp>
      <p:sp>
        <p:nvSpPr>
          <p:cNvPr id="32" name="Paso texto 1"/>
          <p:cNvSpPr txBox="1"/>
          <p:nvPr/>
        </p:nvSpPr>
        <p:spPr>
          <a:xfrm>
            <a:off x="7787368" y="2861761"/>
            <a:ext cx="370490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Written submission with documentation evidencing the requirements.</a:t>
            </a:r>
          </a:p>
        </p:txBody>
      </p:sp>
      <p:sp>
        <p:nvSpPr>
          <p:cNvPr id="33" name="Paso 2"/>
          <p:cNvSpPr/>
          <p:nvPr/>
        </p:nvSpPr>
        <p:spPr>
          <a:xfrm>
            <a:off x="5514668" y="3427204"/>
            <a:ext cx="400000" cy="400000"/>
          </a:xfrm>
          <a:prstGeom prst="ellipse">
            <a:avLst/>
          </a:prstGeom>
          <a:solidFill>
            <a:srgbClr val="00A6A6"/>
          </a:solidFill>
          <a:ln w="25400">
            <a:solidFill>
              <a:srgbClr val="ECF6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34" name="Paso título 2"/>
          <p:cNvSpPr txBox="1"/>
          <p:nvPr/>
        </p:nvSpPr>
        <p:spPr>
          <a:xfrm>
            <a:off x="6074668" y="3504094"/>
            <a:ext cx="170000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Technical review</a:t>
            </a:r>
          </a:p>
        </p:txBody>
      </p:sp>
      <p:sp>
        <p:nvSpPr>
          <p:cNvPr id="35" name="Paso texto 2"/>
          <p:cNvSpPr txBox="1"/>
          <p:nvPr/>
        </p:nvSpPr>
        <p:spPr>
          <a:xfrm>
            <a:off x="7787368" y="3421761"/>
            <a:ext cx="370490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Verification by the Executive Directorate within a maximum of 30 business days.</a:t>
            </a:r>
          </a:p>
        </p:txBody>
      </p:sp>
      <p:sp>
        <p:nvSpPr>
          <p:cNvPr id="36" name="Paso 3"/>
          <p:cNvSpPr/>
          <p:nvPr/>
        </p:nvSpPr>
        <p:spPr>
          <a:xfrm>
            <a:off x="5514668" y="3987204"/>
            <a:ext cx="400000" cy="400000"/>
          </a:xfrm>
          <a:prstGeom prst="ellipse">
            <a:avLst/>
          </a:prstGeom>
          <a:solidFill>
            <a:srgbClr val="00A6A6"/>
          </a:solidFill>
          <a:ln w="25400">
            <a:solidFill>
              <a:srgbClr val="ECF6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37" name="Paso título 3"/>
          <p:cNvSpPr txBox="1"/>
          <p:nvPr/>
        </p:nvSpPr>
        <p:spPr>
          <a:xfrm>
            <a:off x="6074668" y="4064094"/>
            <a:ext cx="170000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Decision</a:t>
            </a:r>
          </a:p>
        </p:txBody>
      </p:sp>
      <p:sp>
        <p:nvSpPr>
          <p:cNvPr id="38" name="Paso texto 3"/>
          <p:cNvSpPr txBox="1"/>
          <p:nvPr/>
        </p:nvSpPr>
        <p:spPr>
          <a:xfrm>
            <a:off x="7787368" y="3981761"/>
            <a:ext cx="370490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Board of Directors approves membership by simple majority.</a:t>
            </a:r>
          </a:p>
        </p:txBody>
      </p:sp>
      <p:sp>
        <p:nvSpPr>
          <p:cNvPr id="39" name="Paso 4"/>
          <p:cNvSpPr/>
          <p:nvPr/>
        </p:nvSpPr>
        <p:spPr>
          <a:xfrm>
            <a:off x="5514668" y="4547204"/>
            <a:ext cx="400000" cy="400000"/>
          </a:xfrm>
          <a:prstGeom prst="ellipse">
            <a:avLst/>
          </a:prstGeom>
          <a:solidFill>
            <a:srgbClr val="006D77"/>
          </a:solidFill>
          <a:ln w="25400">
            <a:solidFill>
              <a:srgbClr val="ECF6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</a:p>
        </p:txBody>
      </p:sp>
      <p:sp>
        <p:nvSpPr>
          <p:cNvPr id="40" name="Paso título 4"/>
          <p:cNvSpPr txBox="1"/>
          <p:nvPr/>
        </p:nvSpPr>
        <p:spPr>
          <a:xfrm>
            <a:off x="6074668" y="4624094"/>
            <a:ext cx="170000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>
                <a:ln>
                  <a:noFill/>
                </a:ln>
                <a:solidFill>
                  <a:srgbClr val="006D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Integration</a:t>
            </a:r>
          </a:p>
        </p:txBody>
      </p:sp>
      <p:sp>
        <p:nvSpPr>
          <p:cNvPr id="41" name="Paso texto 4"/>
          <p:cNvSpPr txBox="1"/>
          <p:nvPr/>
        </p:nvSpPr>
        <p:spPr>
          <a:xfrm>
            <a:off x="7787368" y="4541761"/>
            <a:ext cx="370490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chamber joins the network according to its category, and the General Assembly is informed.</a:t>
            </a:r>
          </a:p>
        </p:txBody>
      </p:sp>
      <p:sp>
        <p:nvSpPr>
          <p:cNvPr id="46" name="Banda súmese"/>
          <p:cNvSpPr/>
          <p:nvPr/>
        </p:nvSpPr>
        <p:spPr>
          <a:xfrm>
            <a:off x="457200" y="5820000"/>
            <a:ext cx="11277600" cy="460000"/>
          </a:xfrm>
          <a:prstGeom prst="roundRect">
            <a:avLst>
              <a:gd name="adj" fmla="val 20000"/>
            </a:avLst>
          </a:prstGeom>
          <a:solidFill>
            <a:srgbClr val="006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Join CCCAM </a:t>
            </a:r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2A119-B3D1-182A-0D04-B38404CF6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748350B5-DBCC-B1C6-5F4A-B1FC45ABA5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D77"/>
          </a:solidFill>
          <a:ln/>
        </p:spPr>
        <p:txBody>
          <a:bodyPr/>
          <a:lstStyle/>
          <a:p>
            <a:pPr marL="0" marR="0" lvl="0" indent="0" algn="l" defTabSz="12191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ubtítulo 7">
            <a:extLst>
              <a:ext uri="{FF2B5EF4-FFF2-40B4-BE49-F238E27FC236}">
                <a16:creationId xmlns:a16="http://schemas.microsoft.com/office/drawing/2014/main" id="{8D0ED796-1747-94B1-1BC5-7A5ECAB12781}"/>
              </a:ext>
            </a:extLst>
          </p:cNvPr>
          <p:cNvSpPr txBox="1">
            <a:spLocks/>
          </p:cNvSpPr>
          <p:nvPr/>
        </p:nvSpPr>
        <p:spPr>
          <a:xfrm>
            <a:off x="2157770" y="1743923"/>
            <a:ext cx="7876460" cy="1685077"/>
          </a:xfrm>
          <a:prstGeom prst="rect">
            <a:avLst/>
          </a:prstGeom>
        </p:spPr>
        <p:txBody>
          <a:bodyPr/>
          <a:lstStyle>
            <a:lvl1pPr marL="285739" indent="-285739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9100" indent="-238115" algn="l" defTabSz="7619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2462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3447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443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CO" sz="16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Thanks!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0CAC21-0EBE-DB5D-9B7B-CADB4410E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500" y="128105"/>
            <a:ext cx="1497655" cy="51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15483"/>
      </p:ext>
    </p:extLst>
  </p:cSld>
  <p:clrMapOvr>
    <a:masterClrMapping/>
  </p:clrMapOvr>
</p:sld>
</file>

<file path=ppt/theme/theme1.xml><?xml version="1.0" encoding="utf-8"?>
<a:theme xmlns:a="http://schemas.openxmlformats.org/drawingml/2006/main" name="CCB_2022">
  <a:themeElements>
    <a:clrScheme name="CCB Colores F">
      <a:dk1>
        <a:srgbClr val="343433"/>
      </a:dk1>
      <a:lt1>
        <a:srgbClr val="FFFFFF"/>
      </a:lt1>
      <a:dk2>
        <a:srgbClr val="DD0033"/>
      </a:dk2>
      <a:lt2>
        <a:srgbClr val="FFFFFF"/>
      </a:lt2>
      <a:accent1>
        <a:srgbClr val="343433"/>
      </a:accent1>
      <a:accent2>
        <a:srgbClr val="626362"/>
      </a:accent2>
      <a:accent3>
        <a:srgbClr val="898A89"/>
      </a:accent3>
      <a:accent4>
        <a:srgbClr val="DD0033"/>
      </a:accent4>
      <a:accent5>
        <a:srgbClr val="8F181B"/>
      </a:accent5>
      <a:accent6>
        <a:srgbClr val="DB707E"/>
      </a:accent6>
      <a:hlink>
        <a:srgbClr val="323331"/>
      </a:hlink>
      <a:folHlink>
        <a:srgbClr val="343433"/>
      </a:folHlink>
    </a:clrScheme>
    <a:fontScheme name="CCB">
      <a:majorFont>
        <a:latin typeface="Arial"/>
        <a:ea typeface=""/>
        <a:cs typeface=""/>
      </a:majorFont>
      <a:minorFont>
        <a:latin typeface="Arial  "/>
        <a:ea typeface=""/>
        <a:cs typeface=""/>
      </a:minorFont>
    </a:fontScheme>
    <a:fmtScheme name="CCB Colores F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2674</Words>
  <Application>Microsoft Office PowerPoint</Application>
  <PresentationFormat>Panorámica</PresentationFormat>
  <Paragraphs>470</Paragraphs>
  <Slides>24</Slides>
  <Notes>15</Notes>
  <HiddenSlides>1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24</vt:i4>
      </vt:variant>
    </vt:vector>
  </HeadingPairs>
  <TitlesOfParts>
    <vt:vector size="34" baseType="lpstr">
      <vt:lpstr>Aptos</vt:lpstr>
      <vt:lpstr>Arial</vt:lpstr>
      <vt:lpstr>Arial  </vt:lpstr>
      <vt:lpstr>Calibri</vt:lpstr>
      <vt:lpstr>MarkPro-Book</vt:lpstr>
      <vt:lpstr>MarkPro-Light</vt:lpstr>
      <vt:lpstr>CCB_2022</vt:lpstr>
      <vt:lpstr>Office Theme</vt:lpstr>
      <vt:lpstr>3_Office Theme</vt:lpstr>
      <vt:lpstr>2_Office Theme</vt:lpstr>
      <vt:lpstr>Strategic Framework and Institutional Presentation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Camilo Becerra Manrique</dc:creator>
  <cp:lastModifiedBy>Daniel Camilo Becerra Manrique</cp:lastModifiedBy>
  <cp:revision>2</cp:revision>
  <dcterms:created xsi:type="dcterms:W3CDTF">2026-10-01T21:09:46Z</dcterms:created>
  <dcterms:modified xsi:type="dcterms:W3CDTF">2026-10-07T19:23:17Z</dcterms:modified>
</cp:coreProperties>
</file>